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9" r:id="rId2"/>
    <p:sldId id="290" r:id="rId3"/>
    <p:sldId id="291" r:id="rId4"/>
    <p:sldId id="292" r:id="rId5"/>
    <p:sldId id="257" r:id="rId6"/>
    <p:sldId id="258" r:id="rId7"/>
    <p:sldId id="259" r:id="rId8"/>
    <p:sldId id="260" r:id="rId9"/>
    <p:sldId id="262" r:id="rId10"/>
    <p:sldId id="263" r:id="rId11"/>
    <p:sldId id="261" r:id="rId12"/>
    <p:sldId id="264" r:id="rId13"/>
    <p:sldId id="265" r:id="rId14"/>
    <p:sldId id="293" r:id="rId15"/>
    <p:sldId id="294" r:id="rId16"/>
    <p:sldId id="267" r:id="rId17"/>
    <p:sldId id="269" r:id="rId18"/>
    <p:sldId id="268" r:id="rId19"/>
    <p:sldId id="270" r:id="rId20"/>
    <p:sldId id="295" r:id="rId21"/>
    <p:sldId id="286" r:id="rId22"/>
    <p:sldId id="273" r:id="rId23"/>
    <p:sldId id="274" r:id="rId24"/>
    <p:sldId id="275" r:id="rId25"/>
    <p:sldId id="276" r:id="rId26"/>
    <p:sldId id="278" r:id="rId27"/>
    <p:sldId id="277" r:id="rId28"/>
    <p:sldId id="279" r:id="rId29"/>
    <p:sldId id="280" r:id="rId30"/>
    <p:sldId id="281" r:id="rId31"/>
    <p:sldId id="285" r:id="rId32"/>
    <p:sldId id="287" r:id="rId33"/>
    <p:sldId id="282" r:id="rId34"/>
    <p:sldId id="28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3E0A1A-3C42-4B40-BBF0-BAB4423DAACC}" type="doc">
      <dgm:prSet loTypeId="urn:microsoft.com/office/officeart/2018/2/layout/IconCircle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1B68B5F5-0A99-48E6-A1A6-C5BF77129F78}">
      <dgm:prSet/>
      <dgm:spPr/>
      <dgm:t>
        <a:bodyPr/>
        <a:lstStyle/>
        <a:p>
          <a:r>
            <a:rPr lang="en-US"/>
            <a:t>The basic idea is to eavesdrop on multicasted interests for some amount of time before forwarding the interest.</a:t>
          </a:r>
        </a:p>
      </dgm:t>
    </dgm:pt>
    <dgm:pt modelId="{312E3D42-5777-43E3-BA91-1655DC0ADE86}" type="parTrans" cxnId="{D858C01A-B8B9-4EFC-A5AE-A055C1FF0732}">
      <dgm:prSet/>
      <dgm:spPr/>
      <dgm:t>
        <a:bodyPr/>
        <a:lstStyle/>
        <a:p>
          <a:endParaRPr lang="en-US"/>
        </a:p>
      </dgm:t>
    </dgm:pt>
    <dgm:pt modelId="{7F112355-4B0E-4DB9-83BA-6BC9F3750081}" type="sibTrans" cxnId="{D858C01A-B8B9-4EFC-A5AE-A055C1FF0732}">
      <dgm:prSet/>
      <dgm:spPr/>
      <dgm:t>
        <a:bodyPr/>
        <a:lstStyle/>
        <a:p>
          <a:endParaRPr lang="en-US"/>
        </a:p>
      </dgm:t>
    </dgm:pt>
    <dgm:pt modelId="{416CF36B-89A1-44CF-BB79-6ACF10661334}">
      <dgm:prSet/>
      <dgm:spPr/>
      <dgm:t>
        <a:bodyPr/>
        <a:lstStyle/>
        <a:p>
          <a:r>
            <a:rPr lang="en-US"/>
            <a:t>Interest suppression only needs to occur at endpoints.  NFD's that are only forwarding interests do not change behavior.</a:t>
          </a:r>
        </a:p>
      </dgm:t>
    </dgm:pt>
    <dgm:pt modelId="{7FD178EB-0D6C-4181-B529-830FA2661F3D}" type="parTrans" cxnId="{7E863EC9-9E48-4450-905C-C579C140845E}">
      <dgm:prSet/>
      <dgm:spPr/>
      <dgm:t>
        <a:bodyPr/>
        <a:lstStyle/>
        <a:p>
          <a:endParaRPr lang="en-US"/>
        </a:p>
      </dgm:t>
    </dgm:pt>
    <dgm:pt modelId="{18B6C5F9-1D49-4FBA-9B6D-5BB0636812F0}" type="sibTrans" cxnId="{7E863EC9-9E48-4450-905C-C579C140845E}">
      <dgm:prSet/>
      <dgm:spPr/>
      <dgm:t>
        <a:bodyPr/>
        <a:lstStyle/>
        <a:p>
          <a:endParaRPr lang="en-US"/>
        </a:p>
      </dgm:t>
    </dgm:pt>
    <dgm:pt modelId="{957518B0-50AE-4526-8EAF-FF64DBB05EBA}" type="pres">
      <dgm:prSet presAssocID="{243E0A1A-3C42-4B40-BBF0-BAB4423DAACC}" presName="root" presStyleCnt="0">
        <dgm:presLayoutVars>
          <dgm:dir/>
          <dgm:resizeHandles val="exact"/>
        </dgm:presLayoutVars>
      </dgm:prSet>
      <dgm:spPr/>
    </dgm:pt>
    <dgm:pt modelId="{FF03E8A4-C3E3-4E01-9B17-585F5A1B5D5C}" type="pres">
      <dgm:prSet presAssocID="{243E0A1A-3C42-4B40-BBF0-BAB4423DAACC}" presName="container" presStyleCnt="0">
        <dgm:presLayoutVars>
          <dgm:dir/>
          <dgm:resizeHandles val="exact"/>
        </dgm:presLayoutVars>
      </dgm:prSet>
      <dgm:spPr/>
    </dgm:pt>
    <dgm:pt modelId="{8CDEB365-C937-4BC7-90CE-2DD2B13BCF12}" type="pres">
      <dgm:prSet presAssocID="{1B68B5F5-0A99-48E6-A1A6-C5BF77129F78}" presName="compNode" presStyleCnt="0"/>
      <dgm:spPr/>
    </dgm:pt>
    <dgm:pt modelId="{0070EC66-65F5-42F1-B7CE-43BEEC5877CB}" type="pres">
      <dgm:prSet presAssocID="{1B68B5F5-0A99-48E6-A1A6-C5BF77129F78}" presName="iconBgRect" presStyleLbl="bgShp" presStyleIdx="0" presStyleCnt="2"/>
      <dgm:spPr/>
    </dgm:pt>
    <dgm:pt modelId="{34FAC84D-A18C-4332-BD26-949E4C790ED6}" type="pres">
      <dgm:prSet presAssocID="{1B68B5F5-0A99-48E6-A1A6-C5BF77129F78}"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oice"/>
        </a:ext>
      </dgm:extLst>
    </dgm:pt>
    <dgm:pt modelId="{C81C76FE-BFA9-49B4-A663-B318DAE0BA03}" type="pres">
      <dgm:prSet presAssocID="{1B68B5F5-0A99-48E6-A1A6-C5BF77129F78}" presName="spaceRect" presStyleCnt="0"/>
      <dgm:spPr/>
    </dgm:pt>
    <dgm:pt modelId="{1736F340-F56E-4A04-8ACD-BEEBA060DCE3}" type="pres">
      <dgm:prSet presAssocID="{1B68B5F5-0A99-48E6-A1A6-C5BF77129F78}" presName="textRect" presStyleLbl="revTx" presStyleIdx="0" presStyleCnt="2">
        <dgm:presLayoutVars>
          <dgm:chMax val="1"/>
          <dgm:chPref val="1"/>
        </dgm:presLayoutVars>
      </dgm:prSet>
      <dgm:spPr/>
    </dgm:pt>
    <dgm:pt modelId="{458116FC-4550-4952-9868-A8A16C826804}" type="pres">
      <dgm:prSet presAssocID="{7F112355-4B0E-4DB9-83BA-6BC9F3750081}" presName="sibTrans" presStyleLbl="sibTrans2D1" presStyleIdx="0" presStyleCnt="0"/>
      <dgm:spPr/>
    </dgm:pt>
    <dgm:pt modelId="{07D8C65F-5532-437F-9351-EA098FEE00D3}" type="pres">
      <dgm:prSet presAssocID="{416CF36B-89A1-44CF-BB79-6ACF10661334}" presName="compNode" presStyleCnt="0"/>
      <dgm:spPr/>
    </dgm:pt>
    <dgm:pt modelId="{37EA6EA9-6ED4-4452-AE0A-1B3C6205FC08}" type="pres">
      <dgm:prSet presAssocID="{416CF36B-89A1-44CF-BB79-6ACF10661334}" presName="iconBgRect" presStyleLbl="bgShp" presStyleIdx="1" presStyleCnt="2"/>
      <dgm:spPr/>
    </dgm:pt>
    <dgm:pt modelId="{E6AD9DAE-35CF-436B-8924-C445D7451128}" type="pres">
      <dgm:prSet presAssocID="{416CF36B-89A1-44CF-BB79-6ACF10661334}"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nections"/>
        </a:ext>
      </dgm:extLst>
    </dgm:pt>
    <dgm:pt modelId="{AAF2ADA1-D321-4C37-9DC3-E4CEB69B0888}" type="pres">
      <dgm:prSet presAssocID="{416CF36B-89A1-44CF-BB79-6ACF10661334}" presName="spaceRect" presStyleCnt="0"/>
      <dgm:spPr/>
    </dgm:pt>
    <dgm:pt modelId="{D07B1CAF-0DAC-4E3B-853E-7D3F021C6D96}" type="pres">
      <dgm:prSet presAssocID="{416CF36B-89A1-44CF-BB79-6ACF10661334}" presName="textRect" presStyleLbl="revTx" presStyleIdx="1" presStyleCnt="2">
        <dgm:presLayoutVars>
          <dgm:chMax val="1"/>
          <dgm:chPref val="1"/>
        </dgm:presLayoutVars>
      </dgm:prSet>
      <dgm:spPr/>
    </dgm:pt>
  </dgm:ptLst>
  <dgm:cxnLst>
    <dgm:cxn modelId="{D858C01A-B8B9-4EFC-A5AE-A055C1FF0732}" srcId="{243E0A1A-3C42-4B40-BBF0-BAB4423DAACC}" destId="{1B68B5F5-0A99-48E6-A1A6-C5BF77129F78}" srcOrd="0" destOrd="0" parTransId="{312E3D42-5777-43E3-BA91-1655DC0ADE86}" sibTransId="{7F112355-4B0E-4DB9-83BA-6BC9F3750081}"/>
    <dgm:cxn modelId="{53E6E32E-2C19-42BC-B80D-C7801B9515BD}" type="presOf" srcId="{416CF36B-89A1-44CF-BB79-6ACF10661334}" destId="{D07B1CAF-0DAC-4E3B-853E-7D3F021C6D96}" srcOrd="0" destOrd="0" presId="urn:microsoft.com/office/officeart/2018/2/layout/IconCircleList"/>
    <dgm:cxn modelId="{EE185C38-4CC2-4305-A5AC-AC0F88CA2A81}" type="presOf" srcId="{1B68B5F5-0A99-48E6-A1A6-C5BF77129F78}" destId="{1736F340-F56E-4A04-8ACD-BEEBA060DCE3}" srcOrd="0" destOrd="0" presId="urn:microsoft.com/office/officeart/2018/2/layout/IconCircleList"/>
    <dgm:cxn modelId="{7A24B485-D48C-4426-ABAC-40308260F2CD}" type="presOf" srcId="{243E0A1A-3C42-4B40-BBF0-BAB4423DAACC}" destId="{957518B0-50AE-4526-8EAF-FF64DBB05EBA}" srcOrd="0" destOrd="0" presId="urn:microsoft.com/office/officeart/2018/2/layout/IconCircleList"/>
    <dgm:cxn modelId="{16CE34A1-B3A0-45E2-B63D-E8A3F8BF580B}" type="presOf" srcId="{7F112355-4B0E-4DB9-83BA-6BC9F3750081}" destId="{458116FC-4550-4952-9868-A8A16C826804}" srcOrd="0" destOrd="0" presId="urn:microsoft.com/office/officeart/2018/2/layout/IconCircleList"/>
    <dgm:cxn modelId="{7E863EC9-9E48-4450-905C-C579C140845E}" srcId="{243E0A1A-3C42-4B40-BBF0-BAB4423DAACC}" destId="{416CF36B-89A1-44CF-BB79-6ACF10661334}" srcOrd="1" destOrd="0" parTransId="{7FD178EB-0D6C-4181-B529-830FA2661F3D}" sibTransId="{18B6C5F9-1D49-4FBA-9B6D-5BB0636812F0}"/>
    <dgm:cxn modelId="{5002D3EA-48FB-4D92-8862-6CA947827F54}" type="presParOf" srcId="{957518B0-50AE-4526-8EAF-FF64DBB05EBA}" destId="{FF03E8A4-C3E3-4E01-9B17-585F5A1B5D5C}" srcOrd="0" destOrd="0" presId="urn:microsoft.com/office/officeart/2018/2/layout/IconCircleList"/>
    <dgm:cxn modelId="{BD2EB46C-A956-42A4-A1B9-52DF933D77B0}" type="presParOf" srcId="{FF03E8A4-C3E3-4E01-9B17-585F5A1B5D5C}" destId="{8CDEB365-C937-4BC7-90CE-2DD2B13BCF12}" srcOrd="0" destOrd="0" presId="urn:microsoft.com/office/officeart/2018/2/layout/IconCircleList"/>
    <dgm:cxn modelId="{240FBAA4-4E47-4A1D-9375-ABAC03FA8F6F}" type="presParOf" srcId="{8CDEB365-C937-4BC7-90CE-2DD2B13BCF12}" destId="{0070EC66-65F5-42F1-B7CE-43BEEC5877CB}" srcOrd="0" destOrd="0" presId="urn:microsoft.com/office/officeart/2018/2/layout/IconCircleList"/>
    <dgm:cxn modelId="{C10FBB9F-EBCA-482D-9248-2EA6EDD8C104}" type="presParOf" srcId="{8CDEB365-C937-4BC7-90CE-2DD2B13BCF12}" destId="{34FAC84D-A18C-4332-BD26-949E4C790ED6}" srcOrd="1" destOrd="0" presId="urn:microsoft.com/office/officeart/2018/2/layout/IconCircleList"/>
    <dgm:cxn modelId="{56A92468-CCFE-4A31-B9D4-EC79420AB032}" type="presParOf" srcId="{8CDEB365-C937-4BC7-90CE-2DD2B13BCF12}" destId="{C81C76FE-BFA9-49B4-A663-B318DAE0BA03}" srcOrd="2" destOrd="0" presId="urn:microsoft.com/office/officeart/2018/2/layout/IconCircleList"/>
    <dgm:cxn modelId="{99265044-5119-4E81-8911-DDD3E124F984}" type="presParOf" srcId="{8CDEB365-C937-4BC7-90CE-2DD2B13BCF12}" destId="{1736F340-F56E-4A04-8ACD-BEEBA060DCE3}" srcOrd="3" destOrd="0" presId="urn:microsoft.com/office/officeart/2018/2/layout/IconCircleList"/>
    <dgm:cxn modelId="{53B96B00-B13A-43AB-B1AF-1587A5EAB576}" type="presParOf" srcId="{FF03E8A4-C3E3-4E01-9B17-585F5A1B5D5C}" destId="{458116FC-4550-4952-9868-A8A16C826804}" srcOrd="1" destOrd="0" presId="urn:microsoft.com/office/officeart/2018/2/layout/IconCircleList"/>
    <dgm:cxn modelId="{5AE8A5D1-75C3-463A-A42B-2D82DA616932}" type="presParOf" srcId="{FF03E8A4-C3E3-4E01-9B17-585F5A1B5D5C}" destId="{07D8C65F-5532-437F-9351-EA098FEE00D3}" srcOrd="2" destOrd="0" presId="urn:microsoft.com/office/officeart/2018/2/layout/IconCircleList"/>
    <dgm:cxn modelId="{6CB1B8F4-E46F-4B28-87CE-00D64DF12C37}" type="presParOf" srcId="{07D8C65F-5532-437F-9351-EA098FEE00D3}" destId="{37EA6EA9-6ED4-4452-AE0A-1B3C6205FC08}" srcOrd="0" destOrd="0" presId="urn:microsoft.com/office/officeart/2018/2/layout/IconCircleList"/>
    <dgm:cxn modelId="{F7F97226-A910-4FBF-A3FA-30F96AC87A45}" type="presParOf" srcId="{07D8C65F-5532-437F-9351-EA098FEE00D3}" destId="{E6AD9DAE-35CF-436B-8924-C445D7451128}" srcOrd="1" destOrd="0" presId="urn:microsoft.com/office/officeart/2018/2/layout/IconCircleList"/>
    <dgm:cxn modelId="{40F7CA0C-8DA6-42DC-AF57-86FB998F6148}" type="presParOf" srcId="{07D8C65F-5532-437F-9351-EA098FEE00D3}" destId="{AAF2ADA1-D321-4C37-9DC3-E4CEB69B0888}" srcOrd="2" destOrd="0" presId="urn:microsoft.com/office/officeart/2018/2/layout/IconCircleList"/>
    <dgm:cxn modelId="{3B7C2710-84C8-4A26-8268-B9E2A016F19C}" type="presParOf" srcId="{07D8C65F-5532-437F-9351-EA098FEE00D3}" destId="{D07B1CAF-0DAC-4E3B-853E-7D3F021C6D9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6B9C27-3B02-4D5D-AD76-CFB59F074FB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370434D-93B5-447F-B536-50CFADFF2739}">
      <dgm:prSet/>
      <dgm:spPr/>
      <dgm:t>
        <a:bodyPr/>
        <a:lstStyle/>
        <a:p>
          <a:r>
            <a:rPr lang="en-US"/>
            <a:t>In order to adapt the delay window, every multicasted interest must be followed up with a period of listening for duplicates.</a:t>
          </a:r>
        </a:p>
      </dgm:t>
    </dgm:pt>
    <dgm:pt modelId="{4C351B82-6604-409D-AE1A-08C4025BBBE3}" type="parTrans" cxnId="{6063CF18-F388-46DB-AC60-31FD14F267B3}">
      <dgm:prSet/>
      <dgm:spPr/>
      <dgm:t>
        <a:bodyPr/>
        <a:lstStyle/>
        <a:p>
          <a:endParaRPr lang="en-US"/>
        </a:p>
      </dgm:t>
    </dgm:pt>
    <dgm:pt modelId="{D6F35A24-ECE4-47F4-8BEF-7BF18D5D800D}" type="sibTrans" cxnId="{6063CF18-F388-46DB-AC60-31FD14F267B3}">
      <dgm:prSet/>
      <dgm:spPr/>
      <dgm:t>
        <a:bodyPr/>
        <a:lstStyle/>
        <a:p>
          <a:endParaRPr lang="en-US"/>
        </a:p>
      </dgm:t>
    </dgm:pt>
    <dgm:pt modelId="{A7EC93CF-A370-4CA1-9ADE-CFB56BFFEF2C}">
      <dgm:prSet/>
      <dgm:spPr/>
      <dgm:t>
        <a:bodyPr/>
        <a:lstStyle/>
        <a:p>
          <a:r>
            <a:rPr lang="en-US"/>
            <a:t>When a duplicate interest is overheard then the delay window is increased to some maximum.</a:t>
          </a:r>
        </a:p>
      </dgm:t>
    </dgm:pt>
    <dgm:pt modelId="{A815F663-461F-48C8-A4DC-87E2856567B2}" type="parTrans" cxnId="{9C5E2114-78ED-45AD-B01E-2DBA4677E60C}">
      <dgm:prSet/>
      <dgm:spPr/>
      <dgm:t>
        <a:bodyPr/>
        <a:lstStyle/>
        <a:p>
          <a:endParaRPr lang="en-US"/>
        </a:p>
      </dgm:t>
    </dgm:pt>
    <dgm:pt modelId="{CCE63EF8-B2E3-4D5A-A411-B5DA0E0276E5}" type="sibTrans" cxnId="{9C5E2114-78ED-45AD-B01E-2DBA4677E60C}">
      <dgm:prSet/>
      <dgm:spPr/>
      <dgm:t>
        <a:bodyPr/>
        <a:lstStyle/>
        <a:p>
          <a:endParaRPr lang="en-US"/>
        </a:p>
      </dgm:t>
    </dgm:pt>
    <dgm:pt modelId="{9B70D6F9-28AF-4A15-A0D1-1704245C215C}">
      <dgm:prSet/>
      <dgm:spPr/>
      <dgm:t>
        <a:bodyPr/>
        <a:lstStyle/>
        <a:p>
          <a:r>
            <a:rPr lang="en-US"/>
            <a:t>If a duplicate interest is not overheard then the delay window is decreased to the point of the window size being zero (ie no delay).</a:t>
          </a:r>
        </a:p>
      </dgm:t>
    </dgm:pt>
    <dgm:pt modelId="{3C3123D7-02C4-456C-98FD-25183AED02E4}" type="parTrans" cxnId="{F963FBF0-612A-4065-A9B7-99BBC1FA3861}">
      <dgm:prSet/>
      <dgm:spPr/>
      <dgm:t>
        <a:bodyPr/>
        <a:lstStyle/>
        <a:p>
          <a:endParaRPr lang="en-US"/>
        </a:p>
      </dgm:t>
    </dgm:pt>
    <dgm:pt modelId="{21C85EA9-AB89-43A1-AB06-75C69EC83376}" type="sibTrans" cxnId="{F963FBF0-612A-4065-A9B7-99BBC1FA3861}">
      <dgm:prSet/>
      <dgm:spPr/>
      <dgm:t>
        <a:bodyPr/>
        <a:lstStyle/>
        <a:p>
          <a:endParaRPr lang="en-US"/>
        </a:p>
      </dgm:t>
    </dgm:pt>
    <dgm:pt modelId="{F942EC8F-A9F9-4CC5-9CF7-2C9025585288}" type="pres">
      <dgm:prSet presAssocID="{326B9C27-3B02-4D5D-AD76-CFB59F074FBE}" presName="root" presStyleCnt="0">
        <dgm:presLayoutVars>
          <dgm:dir/>
          <dgm:resizeHandles val="exact"/>
        </dgm:presLayoutVars>
      </dgm:prSet>
      <dgm:spPr/>
    </dgm:pt>
    <dgm:pt modelId="{24755303-0726-49D4-92AB-5A99E485438B}" type="pres">
      <dgm:prSet presAssocID="{7370434D-93B5-447F-B536-50CFADFF2739}" presName="compNode" presStyleCnt="0"/>
      <dgm:spPr/>
    </dgm:pt>
    <dgm:pt modelId="{7591A25E-25A9-407E-A255-87331B33BEE9}" type="pres">
      <dgm:prSet presAssocID="{7370434D-93B5-447F-B536-50CFADFF2739}" presName="bgRect" presStyleLbl="bgShp" presStyleIdx="0" presStyleCnt="3"/>
      <dgm:spPr/>
    </dgm:pt>
    <dgm:pt modelId="{5A105495-96EE-4997-9B9E-2EB2BD9CC318}" type="pres">
      <dgm:prSet presAssocID="{7370434D-93B5-447F-B536-50CFADFF273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E98C52D7-0416-43C7-99EF-8AE68DFE4870}" type="pres">
      <dgm:prSet presAssocID="{7370434D-93B5-447F-B536-50CFADFF2739}" presName="spaceRect" presStyleCnt="0"/>
      <dgm:spPr/>
    </dgm:pt>
    <dgm:pt modelId="{525C895A-2389-45DC-A935-41A9EFC5E543}" type="pres">
      <dgm:prSet presAssocID="{7370434D-93B5-447F-B536-50CFADFF2739}" presName="parTx" presStyleLbl="revTx" presStyleIdx="0" presStyleCnt="3">
        <dgm:presLayoutVars>
          <dgm:chMax val="0"/>
          <dgm:chPref val="0"/>
        </dgm:presLayoutVars>
      </dgm:prSet>
      <dgm:spPr/>
    </dgm:pt>
    <dgm:pt modelId="{73946592-58D3-4E2D-A910-FAAEF7D98349}" type="pres">
      <dgm:prSet presAssocID="{D6F35A24-ECE4-47F4-8BEF-7BF18D5D800D}" presName="sibTrans" presStyleCnt="0"/>
      <dgm:spPr/>
    </dgm:pt>
    <dgm:pt modelId="{E50A4FE3-6582-4DEF-B689-962E4EEC69C6}" type="pres">
      <dgm:prSet presAssocID="{A7EC93CF-A370-4CA1-9ADE-CFB56BFFEF2C}" presName="compNode" presStyleCnt="0"/>
      <dgm:spPr/>
    </dgm:pt>
    <dgm:pt modelId="{7B4677EE-2F52-422B-BE35-677E510CD561}" type="pres">
      <dgm:prSet presAssocID="{A7EC93CF-A370-4CA1-9ADE-CFB56BFFEF2C}" presName="bgRect" presStyleLbl="bgShp" presStyleIdx="1" presStyleCnt="3"/>
      <dgm:spPr/>
    </dgm:pt>
    <dgm:pt modelId="{457A34FC-0616-4047-A534-5E7805710B0C}" type="pres">
      <dgm:prSet presAssocID="{A7EC93CF-A370-4CA1-9ADE-CFB56BFFEF2C}"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ximize"/>
        </a:ext>
      </dgm:extLst>
    </dgm:pt>
    <dgm:pt modelId="{8D193C20-0AC2-4130-8FA8-1604DC6064C5}" type="pres">
      <dgm:prSet presAssocID="{A7EC93CF-A370-4CA1-9ADE-CFB56BFFEF2C}" presName="spaceRect" presStyleCnt="0"/>
      <dgm:spPr/>
    </dgm:pt>
    <dgm:pt modelId="{FB3FC6F4-098E-4032-A093-4D370DE78C4F}" type="pres">
      <dgm:prSet presAssocID="{A7EC93CF-A370-4CA1-9ADE-CFB56BFFEF2C}" presName="parTx" presStyleLbl="revTx" presStyleIdx="1" presStyleCnt="3">
        <dgm:presLayoutVars>
          <dgm:chMax val="0"/>
          <dgm:chPref val="0"/>
        </dgm:presLayoutVars>
      </dgm:prSet>
      <dgm:spPr/>
    </dgm:pt>
    <dgm:pt modelId="{D0D9579C-1832-4259-800A-F3BB7CBFB9D1}" type="pres">
      <dgm:prSet presAssocID="{CCE63EF8-B2E3-4D5A-A411-B5DA0E0276E5}" presName="sibTrans" presStyleCnt="0"/>
      <dgm:spPr/>
    </dgm:pt>
    <dgm:pt modelId="{D4A42C20-4513-4683-BD37-0447799CB377}" type="pres">
      <dgm:prSet presAssocID="{9B70D6F9-28AF-4A15-A0D1-1704245C215C}" presName="compNode" presStyleCnt="0"/>
      <dgm:spPr/>
    </dgm:pt>
    <dgm:pt modelId="{E1064CD1-9707-450C-90CC-6930CCF03129}" type="pres">
      <dgm:prSet presAssocID="{9B70D6F9-28AF-4A15-A0D1-1704245C215C}" presName="bgRect" presStyleLbl="bgShp" presStyleIdx="2" presStyleCnt="3"/>
      <dgm:spPr/>
    </dgm:pt>
    <dgm:pt modelId="{2457F4F4-F143-43FA-80C5-6F6A8064561A}" type="pres">
      <dgm:prSet presAssocID="{9B70D6F9-28AF-4A15-A0D1-1704245C215C}"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inimize"/>
        </a:ext>
      </dgm:extLst>
    </dgm:pt>
    <dgm:pt modelId="{DA74A956-F8E6-4BD8-9787-7BB67A9EFA71}" type="pres">
      <dgm:prSet presAssocID="{9B70D6F9-28AF-4A15-A0D1-1704245C215C}" presName="spaceRect" presStyleCnt="0"/>
      <dgm:spPr/>
    </dgm:pt>
    <dgm:pt modelId="{7249DB2D-F03D-48D1-8D11-8F4A417E9538}" type="pres">
      <dgm:prSet presAssocID="{9B70D6F9-28AF-4A15-A0D1-1704245C215C}" presName="parTx" presStyleLbl="revTx" presStyleIdx="2" presStyleCnt="3">
        <dgm:presLayoutVars>
          <dgm:chMax val="0"/>
          <dgm:chPref val="0"/>
        </dgm:presLayoutVars>
      </dgm:prSet>
      <dgm:spPr/>
    </dgm:pt>
  </dgm:ptLst>
  <dgm:cxnLst>
    <dgm:cxn modelId="{58C36201-F025-446A-B53C-A59E224F30FD}" type="presOf" srcId="{A7EC93CF-A370-4CA1-9ADE-CFB56BFFEF2C}" destId="{FB3FC6F4-098E-4032-A093-4D370DE78C4F}" srcOrd="0" destOrd="0" presId="urn:microsoft.com/office/officeart/2018/2/layout/IconVerticalSolidList"/>
    <dgm:cxn modelId="{9C5E2114-78ED-45AD-B01E-2DBA4677E60C}" srcId="{326B9C27-3B02-4D5D-AD76-CFB59F074FBE}" destId="{A7EC93CF-A370-4CA1-9ADE-CFB56BFFEF2C}" srcOrd="1" destOrd="0" parTransId="{A815F663-461F-48C8-A4DC-87E2856567B2}" sibTransId="{CCE63EF8-B2E3-4D5A-A411-B5DA0E0276E5}"/>
    <dgm:cxn modelId="{6063CF18-F388-46DB-AC60-31FD14F267B3}" srcId="{326B9C27-3B02-4D5D-AD76-CFB59F074FBE}" destId="{7370434D-93B5-447F-B536-50CFADFF2739}" srcOrd="0" destOrd="0" parTransId="{4C351B82-6604-409D-AE1A-08C4025BBBE3}" sibTransId="{D6F35A24-ECE4-47F4-8BEF-7BF18D5D800D}"/>
    <dgm:cxn modelId="{213BC61E-9348-4875-8021-B8A69E3050FE}" type="presOf" srcId="{7370434D-93B5-447F-B536-50CFADFF2739}" destId="{525C895A-2389-45DC-A935-41A9EFC5E543}" srcOrd="0" destOrd="0" presId="urn:microsoft.com/office/officeart/2018/2/layout/IconVerticalSolidList"/>
    <dgm:cxn modelId="{EA1E6760-3890-400C-AF52-8C211B8BE3E4}" type="presOf" srcId="{326B9C27-3B02-4D5D-AD76-CFB59F074FBE}" destId="{F942EC8F-A9F9-4CC5-9CF7-2C9025585288}" srcOrd="0" destOrd="0" presId="urn:microsoft.com/office/officeart/2018/2/layout/IconVerticalSolidList"/>
    <dgm:cxn modelId="{BB29B997-BC53-444B-8FA7-A3EF12EE79F0}" type="presOf" srcId="{9B70D6F9-28AF-4A15-A0D1-1704245C215C}" destId="{7249DB2D-F03D-48D1-8D11-8F4A417E9538}" srcOrd="0" destOrd="0" presId="urn:microsoft.com/office/officeart/2018/2/layout/IconVerticalSolidList"/>
    <dgm:cxn modelId="{F963FBF0-612A-4065-A9B7-99BBC1FA3861}" srcId="{326B9C27-3B02-4D5D-AD76-CFB59F074FBE}" destId="{9B70D6F9-28AF-4A15-A0D1-1704245C215C}" srcOrd="2" destOrd="0" parTransId="{3C3123D7-02C4-456C-98FD-25183AED02E4}" sibTransId="{21C85EA9-AB89-43A1-AB06-75C69EC83376}"/>
    <dgm:cxn modelId="{A9DF5306-71AE-4D00-90AA-59496F0D723C}" type="presParOf" srcId="{F942EC8F-A9F9-4CC5-9CF7-2C9025585288}" destId="{24755303-0726-49D4-92AB-5A99E485438B}" srcOrd="0" destOrd="0" presId="urn:microsoft.com/office/officeart/2018/2/layout/IconVerticalSolidList"/>
    <dgm:cxn modelId="{EC0E8C7E-BDB5-4440-B3A9-E9CFA2A36D38}" type="presParOf" srcId="{24755303-0726-49D4-92AB-5A99E485438B}" destId="{7591A25E-25A9-407E-A255-87331B33BEE9}" srcOrd="0" destOrd="0" presId="urn:microsoft.com/office/officeart/2018/2/layout/IconVerticalSolidList"/>
    <dgm:cxn modelId="{7E821027-A5A2-4470-B9FC-C0C105E698DE}" type="presParOf" srcId="{24755303-0726-49D4-92AB-5A99E485438B}" destId="{5A105495-96EE-4997-9B9E-2EB2BD9CC318}" srcOrd="1" destOrd="0" presId="urn:microsoft.com/office/officeart/2018/2/layout/IconVerticalSolidList"/>
    <dgm:cxn modelId="{D2B7B9A8-21E6-4F9E-82EC-A5D99839070D}" type="presParOf" srcId="{24755303-0726-49D4-92AB-5A99E485438B}" destId="{E98C52D7-0416-43C7-99EF-8AE68DFE4870}" srcOrd="2" destOrd="0" presId="urn:microsoft.com/office/officeart/2018/2/layout/IconVerticalSolidList"/>
    <dgm:cxn modelId="{C1E118C0-DCB0-457B-8A98-334403C97548}" type="presParOf" srcId="{24755303-0726-49D4-92AB-5A99E485438B}" destId="{525C895A-2389-45DC-A935-41A9EFC5E543}" srcOrd="3" destOrd="0" presId="urn:microsoft.com/office/officeart/2018/2/layout/IconVerticalSolidList"/>
    <dgm:cxn modelId="{68C04249-80EF-48C3-AFFB-081D57DA4FB7}" type="presParOf" srcId="{F942EC8F-A9F9-4CC5-9CF7-2C9025585288}" destId="{73946592-58D3-4E2D-A910-FAAEF7D98349}" srcOrd="1" destOrd="0" presId="urn:microsoft.com/office/officeart/2018/2/layout/IconVerticalSolidList"/>
    <dgm:cxn modelId="{752403C4-B7F7-4BCC-8216-11E68ED30404}" type="presParOf" srcId="{F942EC8F-A9F9-4CC5-9CF7-2C9025585288}" destId="{E50A4FE3-6582-4DEF-B689-962E4EEC69C6}" srcOrd="2" destOrd="0" presId="urn:microsoft.com/office/officeart/2018/2/layout/IconVerticalSolidList"/>
    <dgm:cxn modelId="{B81D5D8B-3324-49B9-A5B9-3D9CB702C553}" type="presParOf" srcId="{E50A4FE3-6582-4DEF-B689-962E4EEC69C6}" destId="{7B4677EE-2F52-422B-BE35-677E510CD561}" srcOrd="0" destOrd="0" presId="urn:microsoft.com/office/officeart/2018/2/layout/IconVerticalSolidList"/>
    <dgm:cxn modelId="{B3662A15-8B44-450F-8A4A-55E49E666971}" type="presParOf" srcId="{E50A4FE3-6582-4DEF-B689-962E4EEC69C6}" destId="{457A34FC-0616-4047-A534-5E7805710B0C}" srcOrd="1" destOrd="0" presId="urn:microsoft.com/office/officeart/2018/2/layout/IconVerticalSolidList"/>
    <dgm:cxn modelId="{4A97825F-CAE8-4FC8-9BE7-C41A59FFC9CE}" type="presParOf" srcId="{E50A4FE3-6582-4DEF-B689-962E4EEC69C6}" destId="{8D193C20-0AC2-4130-8FA8-1604DC6064C5}" srcOrd="2" destOrd="0" presId="urn:microsoft.com/office/officeart/2018/2/layout/IconVerticalSolidList"/>
    <dgm:cxn modelId="{F887F52F-85AA-439F-8E9F-602DEFDD2546}" type="presParOf" srcId="{E50A4FE3-6582-4DEF-B689-962E4EEC69C6}" destId="{FB3FC6F4-098E-4032-A093-4D370DE78C4F}" srcOrd="3" destOrd="0" presId="urn:microsoft.com/office/officeart/2018/2/layout/IconVerticalSolidList"/>
    <dgm:cxn modelId="{0FE9ED74-B951-4B8F-B0A8-65EFA09CDF98}" type="presParOf" srcId="{F942EC8F-A9F9-4CC5-9CF7-2C9025585288}" destId="{D0D9579C-1832-4259-800A-F3BB7CBFB9D1}" srcOrd="3" destOrd="0" presId="urn:microsoft.com/office/officeart/2018/2/layout/IconVerticalSolidList"/>
    <dgm:cxn modelId="{7B228440-ABF8-4C56-A5C6-17767FA5C677}" type="presParOf" srcId="{F942EC8F-A9F9-4CC5-9CF7-2C9025585288}" destId="{D4A42C20-4513-4683-BD37-0447799CB377}" srcOrd="4" destOrd="0" presId="urn:microsoft.com/office/officeart/2018/2/layout/IconVerticalSolidList"/>
    <dgm:cxn modelId="{8B7961C4-65FE-48F9-9DDA-404A827E380E}" type="presParOf" srcId="{D4A42C20-4513-4683-BD37-0447799CB377}" destId="{E1064CD1-9707-450C-90CC-6930CCF03129}" srcOrd="0" destOrd="0" presId="urn:microsoft.com/office/officeart/2018/2/layout/IconVerticalSolidList"/>
    <dgm:cxn modelId="{C332AC70-6D7C-417E-A5D8-E77AD3CE1E6C}" type="presParOf" srcId="{D4A42C20-4513-4683-BD37-0447799CB377}" destId="{2457F4F4-F143-43FA-80C5-6F6A8064561A}" srcOrd="1" destOrd="0" presId="urn:microsoft.com/office/officeart/2018/2/layout/IconVerticalSolidList"/>
    <dgm:cxn modelId="{2639865B-225F-4BEF-84D1-4C13BB7839DB}" type="presParOf" srcId="{D4A42C20-4513-4683-BD37-0447799CB377}" destId="{DA74A956-F8E6-4BD8-9787-7BB67A9EFA71}" srcOrd="2" destOrd="0" presId="urn:microsoft.com/office/officeart/2018/2/layout/IconVerticalSolidList"/>
    <dgm:cxn modelId="{17A75D0F-2ABB-4DC5-8F35-FFEF6050FD58}" type="presParOf" srcId="{D4A42C20-4513-4683-BD37-0447799CB377}" destId="{7249DB2D-F03D-48D1-8D11-8F4A417E953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201830-23BD-45FE-BA2A-82C9F7C2456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5C92DDD-DD43-4A67-B0B4-DE689744FA81}">
      <dgm:prSet/>
      <dgm:spPr/>
      <dgm:t>
        <a:bodyPr/>
        <a:lstStyle/>
        <a:p>
          <a:r>
            <a:rPr lang="en-US"/>
            <a:t>The delay window is based on a per prefix flow.</a:t>
          </a:r>
        </a:p>
      </dgm:t>
    </dgm:pt>
    <dgm:pt modelId="{7E8E8BEB-A599-4CBA-9259-4FF2287599CD}" type="parTrans" cxnId="{B1C570F5-DC74-4343-999A-813B069DC7F8}">
      <dgm:prSet/>
      <dgm:spPr/>
      <dgm:t>
        <a:bodyPr/>
        <a:lstStyle/>
        <a:p>
          <a:endParaRPr lang="en-US"/>
        </a:p>
      </dgm:t>
    </dgm:pt>
    <dgm:pt modelId="{EDE86E53-9832-4429-9F0F-01DB676E8D9D}" type="sibTrans" cxnId="{B1C570F5-DC74-4343-999A-813B069DC7F8}">
      <dgm:prSet/>
      <dgm:spPr/>
      <dgm:t>
        <a:bodyPr/>
        <a:lstStyle/>
        <a:p>
          <a:endParaRPr lang="en-US"/>
        </a:p>
      </dgm:t>
    </dgm:pt>
    <dgm:pt modelId="{BA462D3E-1913-43AB-9B4F-A4B6518B8B3E}">
      <dgm:prSet/>
      <dgm:spPr/>
      <dgm:t>
        <a:bodyPr/>
        <a:lstStyle/>
        <a:p>
          <a:r>
            <a:rPr lang="en-US"/>
            <a:t>Delay window for /A/00 should also affect /A/01</a:t>
          </a:r>
        </a:p>
      </dgm:t>
    </dgm:pt>
    <dgm:pt modelId="{6F190DE9-1C00-4150-BDA4-AF4A9330E2D3}" type="parTrans" cxnId="{FCD1CD4B-685A-4885-8DFD-AA79B48208E4}">
      <dgm:prSet/>
      <dgm:spPr/>
      <dgm:t>
        <a:bodyPr/>
        <a:lstStyle/>
        <a:p>
          <a:endParaRPr lang="en-US"/>
        </a:p>
      </dgm:t>
    </dgm:pt>
    <dgm:pt modelId="{F49FBA35-A22F-4E30-AC18-FC1A84AE6850}" type="sibTrans" cxnId="{FCD1CD4B-685A-4885-8DFD-AA79B48208E4}">
      <dgm:prSet/>
      <dgm:spPr/>
      <dgm:t>
        <a:bodyPr/>
        <a:lstStyle/>
        <a:p>
          <a:endParaRPr lang="en-US"/>
        </a:p>
      </dgm:t>
    </dgm:pt>
    <dgm:pt modelId="{7B8A3C0B-0572-459B-B611-45311821D1D6}">
      <dgm:prSet/>
      <dgm:spPr/>
      <dgm:t>
        <a:bodyPr/>
        <a:lstStyle/>
        <a:p>
          <a:r>
            <a:rPr lang="en-US"/>
            <a:t>Delay window for /A should not affect the delay window for /B</a:t>
          </a:r>
        </a:p>
      </dgm:t>
    </dgm:pt>
    <dgm:pt modelId="{0D699BEC-CB49-44F0-86B6-D2101214BCEE}" type="parTrans" cxnId="{B3FA247C-82DF-4A9C-8BE9-A7546476EDD5}">
      <dgm:prSet/>
      <dgm:spPr/>
      <dgm:t>
        <a:bodyPr/>
        <a:lstStyle/>
        <a:p>
          <a:endParaRPr lang="en-US"/>
        </a:p>
      </dgm:t>
    </dgm:pt>
    <dgm:pt modelId="{C6AA51F2-B9AC-4235-A26F-2AFDE60D90AD}" type="sibTrans" cxnId="{B3FA247C-82DF-4A9C-8BE9-A7546476EDD5}">
      <dgm:prSet/>
      <dgm:spPr/>
      <dgm:t>
        <a:bodyPr/>
        <a:lstStyle/>
        <a:p>
          <a:endParaRPr lang="en-US"/>
        </a:p>
      </dgm:t>
    </dgm:pt>
    <dgm:pt modelId="{D45449D8-DD10-4186-BF83-368098F73325}" type="pres">
      <dgm:prSet presAssocID="{45201830-23BD-45FE-BA2A-82C9F7C24560}" presName="vert0" presStyleCnt="0">
        <dgm:presLayoutVars>
          <dgm:dir/>
          <dgm:animOne val="branch"/>
          <dgm:animLvl val="lvl"/>
        </dgm:presLayoutVars>
      </dgm:prSet>
      <dgm:spPr/>
    </dgm:pt>
    <dgm:pt modelId="{F5330123-967C-4FBF-9935-A2EC56F4731B}" type="pres">
      <dgm:prSet presAssocID="{95C92DDD-DD43-4A67-B0B4-DE689744FA81}" presName="thickLine" presStyleLbl="alignNode1" presStyleIdx="0" presStyleCnt="3"/>
      <dgm:spPr/>
    </dgm:pt>
    <dgm:pt modelId="{B08AB2B4-70BE-4F60-BD70-145711A9BB01}" type="pres">
      <dgm:prSet presAssocID="{95C92DDD-DD43-4A67-B0B4-DE689744FA81}" presName="horz1" presStyleCnt="0"/>
      <dgm:spPr/>
    </dgm:pt>
    <dgm:pt modelId="{D32F88F0-6D5B-4CA3-B08E-7B9F69A3991F}" type="pres">
      <dgm:prSet presAssocID="{95C92DDD-DD43-4A67-B0B4-DE689744FA81}" presName="tx1" presStyleLbl="revTx" presStyleIdx="0" presStyleCnt="3"/>
      <dgm:spPr/>
    </dgm:pt>
    <dgm:pt modelId="{E9FA09F5-7498-4EBA-B7F3-C14FB86F1AB4}" type="pres">
      <dgm:prSet presAssocID="{95C92DDD-DD43-4A67-B0B4-DE689744FA81}" presName="vert1" presStyleCnt="0"/>
      <dgm:spPr/>
    </dgm:pt>
    <dgm:pt modelId="{E63DA244-89F5-4419-938F-6E5BC6884F13}" type="pres">
      <dgm:prSet presAssocID="{BA462D3E-1913-43AB-9B4F-A4B6518B8B3E}" presName="thickLine" presStyleLbl="alignNode1" presStyleIdx="1" presStyleCnt="3"/>
      <dgm:spPr/>
    </dgm:pt>
    <dgm:pt modelId="{2FEF4AA5-38A3-4855-A12E-6C609A121E5A}" type="pres">
      <dgm:prSet presAssocID="{BA462D3E-1913-43AB-9B4F-A4B6518B8B3E}" presName="horz1" presStyleCnt="0"/>
      <dgm:spPr/>
    </dgm:pt>
    <dgm:pt modelId="{BB29D876-5CA0-4019-ACFA-9A94A42D6449}" type="pres">
      <dgm:prSet presAssocID="{BA462D3E-1913-43AB-9B4F-A4B6518B8B3E}" presName="tx1" presStyleLbl="revTx" presStyleIdx="1" presStyleCnt="3"/>
      <dgm:spPr/>
    </dgm:pt>
    <dgm:pt modelId="{F8A88BB6-F57C-4036-9D56-C7AF995400AE}" type="pres">
      <dgm:prSet presAssocID="{BA462D3E-1913-43AB-9B4F-A4B6518B8B3E}" presName="vert1" presStyleCnt="0"/>
      <dgm:spPr/>
    </dgm:pt>
    <dgm:pt modelId="{35D0AA5D-A5EE-4D94-B425-1750C2AD5C52}" type="pres">
      <dgm:prSet presAssocID="{7B8A3C0B-0572-459B-B611-45311821D1D6}" presName="thickLine" presStyleLbl="alignNode1" presStyleIdx="2" presStyleCnt="3"/>
      <dgm:spPr/>
    </dgm:pt>
    <dgm:pt modelId="{B3C0B062-60F9-4BEC-AEA2-0601AAD2BE36}" type="pres">
      <dgm:prSet presAssocID="{7B8A3C0B-0572-459B-B611-45311821D1D6}" presName="horz1" presStyleCnt="0"/>
      <dgm:spPr/>
    </dgm:pt>
    <dgm:pt modelId="{231050D1-4AC5-47BE-B28E-9356F951DA00}" type="pres">
      <dgm:prSet presAssocID="{7B8A3C0B-0572-459B-B611-45311821D1D6}" presName="tx1" presStyleLbl="revTx" presStyleIdx="2" presStyleCnt="3"/>
      <dgm:spPr/>
    </dgm:pt>
    <dgm:pt modelId="{86F5E60C-B385-44B5-BA89-C5939D4BCF09}" type="pres">
      <dgm:prSet presAssocID="{7B8A3C0B-0572-459B-B611-45311821D1D6}" presName="vert1" presStyleCnt="0"/>
      <dgm:spPr/>
    </dgm:pt>
  </dgm:ptLst>
  <dgm:cxnLst>
    <dgm:cxn modelId="{099F5504-7DE4-472D-88DA-7CDD42617DE0}" type="presOf" srcId="{BA462D3E-1913-43AB-9B4F-A4B6518B8B3E}" destId="{BB29D876-5CA0-4019-ACFA-9A94A42D6449}" srcOrd="0" destOrd="0" presId="urn:microsoft.com/office/officeart/2008/layout/LinedList"/>
    <dgm:cxn modelId="{B5F8F12E-9B16-4DA8-9CDB-BB0A9ECD4611}" type="presOf" srcId="{7B8A3C0B-0572-459B-B611-45311821D1D6}" destId="{231050D1-4AC5-47BE-B28E-9356F951DA00}" srcOrd="0" destOrd="0" presId="urn:microsoft.com/office/officeart/2008/layout/LinedList"/>
    <dgm:cxn modelId="{8543FA63-2DC0-4745-8217-19CFDF2F0F5C}" type="presOf" srcId="{45201830-23BD-45FE-BA2A-82C9F7C24560}" destId="{D45449D8-DD10-4186-BF83-368098F73325}" srcOrd="0" destOrd="0" presId="urn:microsoft.com/office/officeart/2008/layout/LinedList"/>
    <dgm:cxn modelId="{FCD1CD4B-685A-4885-8DFD-AA79B48208E4}" srcId="{45201830-23BD-45FE-BA2A-82C9F7C24560}" destId="{BA462D3E-1913-43AB-9B4F-A4B6518B8B3E}" srcOrd="1" destOrd="0" parTransId="{6F190DE9-1C00-4150-BDA4-AF4A9330E2D3}" sibTransId="{F49FBA35-A22F-4E30-AC18-FC1A84AE6850}"/>
    <dgm:cxn modelId="{B3FA247C-82DF-4A9C-8BE9-A7546476EDD5}" srcId="{45201830-23BD-45FE-BA2A-82C9F7C24560}" destId="{7B8A3C0B-0572-459B-B611-45311821D1D6}" srcOrd="2" destOrd="0" parTransId="{0D699BEC-CB49-44F0-86B6-D2101214BCEE}" sibTransId="{C6AA51F2-B9AC-4235-A26F-2AFDE60D90AD}"/>
    <dgm:cxn modelId="{649222E5-A3C7-46DB-AD4D-0BF44D26CD81}" type="presOf" srcId="{95C92DDD-DD43-4A67-B0B4-DE689744FA81}" destId="{D32F88F0-6D5B-4CA3-B08E-7B9F69A3991F}" srcOrd="0" destOrd="0" presId="urn:microsoft.com/office/officeart/2008/layout/LinedList"/>
    <dgm:cxn modelId="{B1C570F5-DC74-4343-999A-813B069DC7F8}" srcId="{45201830-23BD-45FE-BA2A-82C9F7C24560}" destId="{95C92DDD-DD43-4A67-B0B4-DE689744FA81}" srcOrd="0" destOrd="0" parTransId="{7E8E8BEB-A599-4CBA-9259-4FF2287599CD}" sibTransId="{EDE86E53-9832-4429-9F0F-01DB676E8D9D}"/>
    <dgm:cxn modelId="{6B64D3D6-3064-46CC-B019-C12C4CE22E43}" type="presParOf" srcId="{D45449D8-DD10-4186-BF83-368098F73325}" destId="{F5330123-967C-4FBF-9935-A2EC56F4731B}" srcOrd="0" destOrd="0" presId="urn:microsoft.com/office/officeart/2008/layout/LinedList"/>
    <dgm:cxn modelId="{510FD666-C186-4492-8B72-2E15445A1C45}" type="presParOf" srcId="{D45449D8-DD10-4186-BF83-368098F73325}" destId="{B08AB2B4-70BE-4F60-BD70-145711A9BB01}" srcOrd="1" destOrd="0" presId="urn:microsoft.com/office/officeart/2008/layout/LinedList"/>
    <dgm:cxn modelId="{4EF95B1B-F135-4F3A-A799-8779EC67120E}" type="presParOf" srcId="{B08AB2B4-70BE-4F60-BD70-145711A9BB01}" destId="{D32F88F0-6D5B-4CA3-B08E-7B9F69A3991F}" srcOrd="0" destOrd="0" presId="urn:microsoft.com/office/officeart/2008/layout/LinedList"/>
    <dgm:cxn modelId="{EE33C282-B41F-4EC2-86B3-83D66DB06EB6}" type="presParOf" srcId="{B08AB2B4-70BE-4F60-BD70-145711A9BB01}" destId="{E9FA09F5-7498-4EBA-B7F3-C14FB86F1AB4}" srcOrd="1" destOrd="0" presId="urn:microsoft.com/office/officeart/2008/layout/LinedList"/>
    <dgm:cxn modelId="{92BC6D02-EE59-4E9C-99D4-9A552F86CA53}" type="presParOf" srcId="{D45449D8-DD10-4186-BF83-368098F73325}" destId="{E63DA244-89F5-4419-938F-6E5BC6884F13}" srcOrd="2" destOrd="0" presId="urn:microsoft.com/office/officeart/2008/layout/LinedList"/>
    <dgm:cxn modelId="{A54AAA09-A633-4B95-9A7B-82BDE72B4686}" type="presParOf" srcId="{D45449D8-DD10-4186-BF83-368098F73325}" destId="{2FEF4AA5-38A3-4855-A12E-6C609A121E5A}" srcOrd="3" destOrd="0" presId="urn:microsoft.com/office/officeart/2008/layout/LinedList"/>
    <dgm:cxn modelId="{C429C58E-7740-4452-B78A-FD5A3F85BF17}" type="presParOf" srcId="{2FEF4AA5-38A3-4855-A12E-6C609A121E5A}" destId="{BB29D876-5CA0-4019-ACFA-9A94A42D6449}" srcOrd="0" destOrd="0" presId="urn:microsoft.com/office/officeart/2008/layout/LinedList"/>
    <dgm:cxn modelId="{47ACA3EB-D76B-4194-A3E1-865FCD8ACE8C}" type="presParOf" srcId="{2FEF4AA5-38A3-4855-A12E-6C609A121E5A}" destId="{F8A88BB6-F57C-4036-9D56-C7AF995400AE}" srcOrd="1" destOrd="0" presId="urn:microsoft.com/office/officeart/2008/layout/LinedList"/>
    <dgm:cxn modelId="{B43AEB8E-7A26-48A0-88B4-FA062D3C2096}" type="presParOf" srcId="{D45449D8-DD10-4186-BF83-368098F73325}" destId="{35D0AA5D-A5EE-4D94-B425-1750C2AD5C52}" srcOrd="4" destOrd="0" presId="urn:microsoft.com/office/officeart/2008/layout/LinedList"/>
    <dgm:cxn modelId="{606160FC-9842-42ED-83FA-882BE83CF908}" type="presParOf" srcId="{D45449D8-DD10-4186-BF83-368098F73325}" destId="{B3C0B062-60F9-4BEC-AEA2-0601AAD2BE36}" srcOrd="5" destOrd="0" presId="urn:microsoft.com/office/officeart/2008/layout/LinedList"/>
    <dgm:cxn modelId="{8021B47F-A331-4900-8761-E3D8C7DE75DB}" type="presParOf" srcId="{B3C0B062-60F9-4BEC-AEA2-0601AAD2BE36}" destId="{231050D1-4AC5-47BE-B28E-9356F951DA00}" srcOrd="0" destOrd="0" presId="urn:microsoft.com/office/officeart/2008/layout/LinedList"/>
    <dgm:cxn modelId="{903ABB88-2C7A-4296-B6A6-FBCC32F20A93}" type="presParOf" srcId="{B3C0B062-60F9-4BEC-AEA2-0601AAD2BE36}" destId="{86F5E60C-B385-44B5-BA89-C5939D4BCF0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20CBB4-9A4C-4C1B-A0C4-889CEE5E3F2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11FA669-2EEA-42BF-AD41-C109C5D17A21}">
      <dgm:prSet/>
      <dgm:spPr/>
      <dgm:t>
        <a:bodyPr/>
        <a:lstStyle/>
        <a:p>
          <a:r>
            <a:rPr lang="en-US" dirty="0"/>
            <a:t>Both interest suppression and data reply suppression work at a per prefix level.</a:t>
          </a:r>
        </a:p>
      </dgm:t>
    </dgm:pt>
    <dgm:pt modelId="{C6C8EEF2-18B3-4A52-BDEB-85FF813BA96D}" type="parTrans" cxnId="{6F16189C-A893-447A-82AD-45665A837420}">
      <dgm:prSet/>
      <dgm:spPr/>
      <dgm:t>
        <a:bodyPr/>
        <a:lstStyle/>
        <a:p>
          <a:endParaRPr lang="en-US"/>
        </a:p>
      </dgm:t>
    </dgm:pt>
    <dgm:pt modelId="{01E223D8-36AE-44AB-8CD5-C93951891CCC}" type="sibTrans" cxnId="{6F16189C-A893-447A-82AD-45665A837420}">
      <dgm:prSet/>
      <dgm:spPr/>
      <dgm:t>
        <a:bodyPr/>
        <a:lstStyle/>
        <a:p>
          <a:endParaRPr lang="en-US"/>
        </a:p>
      </dgm:t>
    </dgm:pt>
    <dgm:pt modelId="{65662919-E0A5-4837-AA87-FF2DF925B9EE}">
      <dgm:prSet/>
      <dgm:spPr/>
      <dgm:t>
        <a:bodyPr/>
        <a:lstStyle/>
        <a:p>
          <a:r>
            <a:rPr lang="en-US" dirty="0"/>
            <a:t>Content store replies present an issue since these NFD's don't have a priori knowledge of what prefix to perform data suppression on.</a:t>
          </a:r>
        </a:p>
      </dgm:t>
    </dgm:pt>
    <dgm:pt modelId="{458DB5E6-9B1E-4BF2-BE46-C8609939817F}" type="parTrans" cxnId="{C8452F0D-4E1F-47B8-A3FC-B29217ACC3F2}">
      <dgm:prSet/>
      <dgm:spPr/>
      <dgm:t>
        <a:bodyPr/>
        <a:lstStyle/>
        <a:p>
          <a:endParaRPr lang="en-US"/>
        </a:p>
      </dgm:t>
    </dgm:pt>
    <dgm:pt modelId="{3C11E1C6-2406-4DC5-A062-A51827CEC058}" type="sibTrans" cxnId="{C8452F0D-4E1F-47B8-A3FC-B29217ACC3F2}">
      <dgm:prSet/>
      <dgm:spPr/>
      <dgm:t>
        <a:bodyPr/>
        <a:lstStyle/>
        <a:p>
          <a:endParaRPr lang="en-US"/>
        </a:p>
      </dgm:t>
    </dgm:pt>
    <dgm:pt modelId="{C4B69C7B-ADDD-49F3-B39E-3B9DF67D5DB1}">
      <dgm:prSet/>
      <dgm:spPr/>
      <dgm:t>
        <a:bodyPr/>
        <a:lstStyle/>
        <a:p>
          <a:r>
            <a:rPr lang="en-US">
              <a:cs typeface="Calibri Light"/>
            </a:rPr>
            <a:t>Packets can be marked as coming from a multicast face but prefix flow information is still needed.</a:t>
          </a:r>
          <a:endParaRPr lang="en-US"/>
        </a:p>
      </dgm:t>
    </dgm:pt>
    <dgm:pt modelId="{E5D745CD-A409-453F-BD93-3BA5AC34B1C0}" type="parTrans" cxnId="{B1B0208D-2A65-4ED0-9666-6B262C215331}">
      <dgm:prSet/>
      <dgm:spPr/>
      <dgm:t>
        <a:bodyPr/>
        <a:lstStyle/>
        <a:p>
          <a:endParaRPr lang="en-US"/>
        </a:p>
      </dgm:t>
    </dgm:pt>
    <dgm:pt modelId="{7A3D61EA-6314-4954-9099-F1E616F41662}" type="sibTrans" cxnId="{B1B0208D-2A65-4ED0-9666-6B262C215331}">
      <dgm:prSet/>
      <dgm:spPr/>
      <dgm:t>
        <a:bodyPr/>
        <a:lstStyle/>
        <a:p>
          <a:endParaRPr lang="en-US"/>
        </a:p>
      </dgm:t>
    </dgm:pt>
    <dgm:pt modelId="{619F5B4F-4824-409C-90BC-859032102A37}">
      <dgm:prSet/>
      <dgm:spPr/>
      <dgm:t>
        <a:bodyPr/>
        <a:lstStyle/>
        <a:p>
          <a:r>
            <a:rPr lang="en-US" dirty="0"/>
            <a:t>Nodes that exist outside the multicast group can't participate in suppression as they will not over hear interests or data replies.</a:t>
          </a:r>
        </a:p>
      </dgm:t>
    </dgm:pt>
    <dgm:pt modelId="{F59770C1-4B47-463D-8782-35C671F05E67}" type="parTrans" cxnId="{75197B0D-833C-4771-9D1F-0226C2F44AF2}">
      <dgm:prSet/>
      <dgm:spPr/>
      <dgm:t>
        <a:bodyPr/>
        <a:lstStyle/>
        <a:p>
          <a:endParaRPr lang="en-US"/>
        </a:p>
      </dgm:t>
    </dgm:pt>
    <dgm:pt modelId="{CFB583C8-29A9-4A4C-BB9E-E4C6D3ED1EEB}" type="sibTrans" cxnId="{75197B0D-833C-4771-9D1F-0226C2F44AF2}">
      <dgm:prSet/>
      <dgm:spPr/>
      <dgm:t>
        <a:bodyPr/>
        <a:lstStyle/>
        <a:p>
          <a:endParaRPr lang="en-US"/>
        </a:p>
      </dgm:t>
    </dgm:pt>
    <dgm:pt modelId="{79F319AE-4118-4E31-A0B2-9E304A7A2B43}">
      <dgm:prSet/>
      <dgm:spPr/>
      <dgm:t>
        <a:bodyPr/>
        <a:lstStyle/>
        <a:p>
          <a:r>
            <a:rPr lang="en-US">
              <a:cs typeface="Calibri Light"/>
            </a:rPr>
            <a:t>This is only an issue if nodes switch mutlicast/unitcast nexthops.</a:t>
          </a:r>
        </a:p>
      </dgm:t>
    </dgm:pt>
    <dgm:pt modelId="{E67CECA6-5A5A-4E43-A30B-45949D6B8A2B}" type="parTrans" cxnId="{BDE8EEE9-7854-49CC-8B89-F419ED1D0DF4}">
      <dgm:prSet/>
      <dgm:spPr/>
      <dgm:t>
        <a:bodyPr/>
        <a:lstStyle/>
        <a:p>
          <a:endParaRPr lang="en-US"/>
        </a:p>
      </dgm:t>
    </dgm:pt>
    <dgm:pt modelId="{E49673A0-21A1-4C20-91F1-560412AAC14D}" type="sibTrans" cxnId="{BDE8EEE9-7854-49CC-8B89-F419ED1D0DF4}">
      <dgm:prSet/>
      <dgm:spPr/>
      <dgm:t>
        <a:bodyPr/>
        <a:lstStyle/>
        <a:p>
          <a:endParaRPr lang="en-US"/>
        </a:p>
      </dgm:t>
    </dgm:pt>
    <dgm:pt modelId="{2408D5A0-CF15-48C3-9D86-449554BB9541}">
      <dgm:prSet/>
      <dgm:spPr/>
      <dgm:t>
        <a:bodyPr/>
        <a:lstStyle/>
        <a:p>
          <a:r>
            <a:rPr lang="en-US"/>
            <a:t> Both consumers and producer apps can register the prefix with their NFD.</a:t>
          </a:r>
        </a:p>
      </dgm:t>
    </dgm:pt>
    <dgm:pt modelId="{3F93D76B-F4D2-4730-9973-BB030C641501}" type="parTrans" cxnId="{83E67EF0-4B4E-4F14-BFEC-1EF9956615BF}">
      <dgm:prSet/>
      <dgm:spPr/>
    </dgm:pt>
    <dgm:pt modelId="{6E4CA628-7A0D-49B4-B029-FC230AD62851}" type="sibTrans" cxnId="{83E67EF0-4B4E-4F14-BFEC-1EF9956615BF}">
      <dgm:prSet/>
      <dgm:spPr/>
    </dgm:pt>
    <dgm:pt modelId="{7F6E9C5A-2525-4EBA-825D-5E3E5603DE44}" type="pres">
      <dgm:prSet presAssocID="{BD20CBB4-9A4C-4C1B-A0C4-889CEE5E3F22}" presName="linear" presStyleCnt="0">
        <dgm:presLayoutVars>
          <dgm:animLvl val="lvl"/>
          <dgm:resizeHandles val="exact"/>
        </dgm:presLayoutVars>
      </dgm:prSet>
      <dgm:spPr/>
    </dgm:pt>
    <dgm:pt modelId="{1B542E86-5F29-44F7-A0FE-609C5AC22F3A}" type="pres">
      <dgm:prSet presAssocID="{711FA669-2EEA-42BF-AD41-C109C5D17A21}" presName="parentText" presStyleLbl="node1" presStyleIdx="0" presStyleCnt="3">
        <dgm:presLayoutVars>
          <dgm:chMax val="0"/>
          <dgm:bulletEnabled val="1"/>
        </dgm:presLayoutVars>
      </dgm:prSet>
      <dgm:spPr/>
    </dgm:pt>
    <dgm:pt modelId="{9F4F07D1-3BB3-4FAF-BCDC-EC451FFD5ED7}" type="pres">
      <dgm:prSet presAssocID="{711FA669-2EEA-42BF-AD41-C109C5D17A21}" presName="childText" presStyleLbl="revTx" presStyleIdx="0" presStyleCnt="3">
        <dgm:presLayoutVars>
          <dgm:bulletEnabled val="1"/>
        </dgm:presLayoutVars>
      </dgm:prSet>
      <dgm:spPr/>
    </dgm:pt>
    <dgm:pt modelId="{E7381659-3198-438F-9CA8-E652E9EC00ED}" type="pres">
      <dgm:prSet presAssocID="{65662919-E0A5-4837-AA87-FF2DF925B9EE}" presName="parentText" presStyleLbl="node1" presStyleIdx="1" presStyleCnt="3">
        <dgm:presLayoutVars>
          <dgm:chMax val="0"/>
          <dgm:bulletEnabled val="1"/>
        </dgm:presLayoutVars>
      </dgm:prSet>
      <dgm:spPr/>
    </dgm:pt>
    <dgm:pt modelId="{AE1EC668-806D-443A-B354-968036210269}" type="pres">
      <dgm:prSet presAssocID="{65662919-E0A5-4837-AA87-FF2DF925B9EE}" presName="childText" presStyleLbl="revTx" presStyleIdx="1" presStyleCnt="3">
        <dgm:presLayoutVars>
          <dgm:bulletEnabled val="1"/>
        </dgm:presLayoutVars>
      </dgm:prSet>
      <dgm:spPr/>
    </dgm:pt>
    <dgm:pt modelId="{F08F4687-F149-4CB1-B752-E58A86941E76}" type="pres">
      <dgm:prSet presAssocID="{619F5B4F-4824-409C-90BC-859032102A37}" presName="parentText" presStyleLbl="node1" presStyleIdx="2" presStyleCnt="3">
        <dgm:presLayoutVars>
          <dgm:chMax val="0"/>
          <dgm:bulletEnabled val="1"/>
        </dgm:presLayoutVars>
      </dgm:prSet>
      <dgm:spPr/>
    </dgm:pt>
    <dgm:pt modelId="{C2BC8B36-6624-405A-A398-63DD2BA057B1}" type="pres">
      <dgm:prSet presAssocID="{619F5B4F-4824-409C-90BC-859032102A37}" presName="childText" presStyleLbl="revTx" presStyleIdx="2" presStyleCnt="3">
        <dgm:presLayoutVars>
          <dgm:bulletEnabled val="1"/>
        </dgm:presLayoutVars>
      </dgm:prSet>
      <dgm:spPr/>
    </dgm:pt>
  </dgm:ptLst>
  <dgm:cxnLst>
    <dgm:cxn modelId="{68073F0C-1F4E-49B5-BCAD-2A830AD43523}" type="presOf" srcId="{BD20CBB4-9A4C-4C1B-A0C4-889CEE5E3F22}" destId="{7F6E9C5A-2525-4EBA-825D-5E3E5603DE44}" srcOrd="0" destOrd="0" presId="urn:microsoft.com/office/officeart/2005/8/layout/vList2"/>
    <dgm:cxn modelId="{C8452F0D-4E1F-47B8-A3FC-B29217ACC3F2}" srcId="{BD20CBB4-9A4C-4C1B-A0C4-889CEE5E3F22}" destId="{65662919-E0A5-4837-AA87-FF2DF925B9EE}" srcOrd="1" destOrd="0" parTransId="{458DB5E6-9B1E-4BF2-BE46-C8609939817F}" sibTransId="{3C11E1C6-2406-4DC5-A062-A51827CEC058}"/>
    <dgm:cxn modelId="{75197B0D-833C-4771-9D1F-0226C2F44AF2}" srcId="{BD20CBB4-9A4C-4C1B-A0C4-889CEE5E3F22}" destId="{619F5B4F-4824-409C-90BC-859032102A37}" srcOrd="2" destOrd="0" parTransId="{F59770C1-4B47-463D-8782-35C671F05E67}" sibTransId="{CFB583C8-29A9-4A4C-BB9E-E4C6D3ED1EEB}"/>
    <dgm:cxn modelId="{9884242D-D6C8-4599-91B3-BC7CA414C94C}" type="presOf" srcId="{2408D5A0-CF15-48C3-9D86-449554BB9541}" destId="{9F4F07D1-3BB3-4FAF-BCDC-EC451FFD5ED7}" srcOrd="0" destOrd="0" presId="urn:microsoft.com/office/officeart/2005/8/layout/vList2"/>
    <dgm:cxn modelId="{B1B0208D-2A65-4ED0-9666-6B262C215331}" srcId="{65662919-E0A5-4837-AA87-FF2DF925B9EE}" destId="{C4B69C7B-ADDD-49F3-B39E-3B9DF67D5DB1}" srcOrd="0" destOrd="0" parTransId="{E5D745CD-A409-453F-BD93-3BA5AC34B1C0}" sibTransId="{7A3D61EA-6314-4954-9099-F1E616F41662}"/>
    <dgm:cxn modelId="{6F16189C-A893-447A-82AD-45665A837420}" srcId="{BD20CBB4-9A4C-4C1B-A0C4-889CEE5E3F22}" destId="{711FA669-2EEA-42BF-AD41-C109C5D17A21}" srcOrd="0" destOrd="0" parTransId="{C6C8EEF2-18B3-4A52-BDEB-85FF813BA96D}" sibTransId="{01E223D8-36AE-44AB-8CD5-C93951891CCC}"/>
    <dgm:cxn modelId="{89392AC3-49C0-42C0-B6AD-3F3AB3C1EFD3}" type="presOf" srcId="{65662919-E0A5-4837-AA87-FF2DF925B9EE}" destId="{E7381659-3198-438F-9CA8-E652E9EC00ED}" srcOrd="0" destOrd="0" presId="urn:microsoft.com/office/officeart/2005/8/layout/vList2"/>
    <dgm:cxn modelId="{66481BD8-889A-4B45-B3D8-4B78C18BEDA1}" type="presOf" srcId="{711FA669-2EEA-42BF-AD41-C109C5D17A21}" destId="{1B542E86-5F29-44F7-A0FE-609C5AC22F3A}" srcOrd="0" destOrd="0" presId="urn:microsoft.com/office/officeart/2005/8/layout/vList2"/>
    <dgm:cxn modelId="{D9A72BDA-555D-44D4-A9D8-0D4B4186490E}" type="presOf" srcId="{79F319AE-4118-4E31-A0B2-9E304A7A2B43}" destId="{C2BC8B36-6624-405A-A398-63DD2BA057B1}" srcOrd="0" destOrd="0" presId="urn:microsoft.com/office/officeart/2005/8/layout/vList2"/>
    <dgm:cxn modelId="{17C8F6E4-CDAF-4449-AD20-F88A946B0430}" type="presOf" srcId="{619F5B4F-4824-409C-90BC-859032102A37}" destId="{F08F4687-F149-4CB1-B752-E58A86941E76}" srcOrd="0" destOrd="0" presId="urn:microsoft.com/office/officeart/2005/8/layout/vList2"/>
    <dgm:cxn modelId="{BDE8EEE9-7854-49CC-8B89-F419ED1D0DF4}" srcId="{619F5B4F-4824-409C-90BC-859032102A37}" destId="{79F319AE-4118-4E31-A0B2-9E304A7A2B43}" srcOrd="0" destOrd="0" parTransId="{E67CECA6-5A5A-4E43-A30B-45949D6B8A2B}" sibTransId="{E49673A0-21A1-4C20-91F1-560412AAC14D}"/>
    <dgm:cxn modelId="{83E67EF0-4B4E-4F14-BFEC-1EF9956615BF}" srcId="{711FA669-2EEA-42BF-AD41-C109C5D17A21}" destId="{2408D5A0-CF15-48C3-9D86-449554BB9541}" srcOrd="0" destOrd="0" parTransId="{3F93D76B-F4D2-4730-9973-BB030C641501}" sibTransId="{6E4CA628-7A0D-49B4-B029-FC230AD62851}"/>
    <dgm:cxn modelId="{F8AF15F1-BA01-41D8-8E3D-AA411B8E5105}" type="presOf" srcId="{C4B69C7B-ADDD-49F3-B39E-3B9DF67D5DB1}" destId="{AE1EC668-806D-443A-B354-968036210269}" srcOrd="0" destOrd="0" presId="urn:microsoft.com/office/officeart/2005/8/layout/vList2"/>
    <dgm:cxn modelId="{E60C640E-B514-404E-8DD8-CEC72D7D6524}" type="presParOf" srcId="{7F6E9C5A-2525-4EBA-825D-5E3E5603DE44}" destId="{1B542E86-5F29-44F7-A0FE-609C5AC22F3A}" srcOrd="0" destOrd="0" presId="urn:microsoft.com/office/officeart/2005/8/layout/vList2"/>
    <dgm:cxn modelId="{8DAD1E18-CC1A-41FD-A456-B83C6D88C951}" type="presParOf" srcId="{7F6E9C5A-2525-4EBA-825D-5E3E5603DE44}" destId="{9F4F07D1-3BB3-4FAF-BCDC-EC451FFD5ED7}" srcOrd="1" destOrd="0" presId="urn:microsoft.com/office/officeart/2005/8/layout/vList2"/>
    <dgm:cxn modelId="{E6C28143-ED8B-4910-A285-DBEA3402B5F4}" type="presParOf" srcId="{7F6E9C5A-2525-4EBA-825D-5E3E5603DE44}" destId="{E7381659-3198-438F-9CA8-E652E9EC00ED}" srcOrd="2" destOrd="0" presId="urn:microsoft.com/office/officeart/2005/8/layout/vList2"/>
    <dgm:cxn modelId="{F1404B3C-C684-4E82-AE39-205547091E91}" type="presParOf" srcId="{7F6E9C5A-2525-4EBA-825D-5E3E5603DE44}" destId="{AE1EC668-806D-443A-B354-968036210269}" srcOrd="3" destOrd="0" presId="urn:microsoft.com/office/officeart/2005/8/layout/vList2"/>
    <dgm:cxn modelId="{B7EC8CC4-40E7-4512-B1B4-ABAFBDEF6146}" type="presParOf" srcId="{7F6E9C5A-2525-4EBA-825D-5E3E5603DE44}" destId="{F08F4687-F149-4CB1-B752-E58A86941E76}" srcOrd="4" destOrd="0" presId="urn:microsoft.com/office/officeart/2005/8/layout/vList2"/>
    <dgm:cxn modelId="{A7A27851-4F32-4E9B-938E-795B9F7B0C79}" type="presParOf" srcId="{7F6E9C5A-2525-4EBA-825D-5E3E5603DE44}" destId="{C2BC8B36-6624-405A-A398-63DD2BA057B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0EC66-65F5-42F1-B7CE-43BEEC5877CB}">
      <dsp:nvSpPr>
        <dsp:cNvPr id="0" name=""/>
        <dsp:cNvSpPr/>
      </dsp:nvSpPr>
      <dsp:spPr>
        <a:xfrm>
          <a:off x="157178" y="1155198"/>
          <a:ext cx="1307447" cy="1307447"/>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FAC84D-A18C-4332-BD26-949E4C790ED6}">
      <dsp:nvSpPr>
        <dsp:cNvPr id="0" name=""/>
        <dsp:cNvSpPr/>
      </dsp:nvSpPr>
      <dsp:spPr>
        <a:xfrm>
          <a:off x="431742" y="1429762"/>
          <a:ext cx="758319" cy="758319"/>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36F340-F56E-4A04-8ACD-BEEBA060DCE3}">
      <dsp:nvSpPr>
        <dsp:cNvPr id="0" name=""/>
        <dsp:cNvSpPr/>
      </dsp:nvSpPr>
      <dsp:spPr>
        <a:xfrm>
          <a:off x="1744792" y="1155198"/>
          <a:ext cx="3081839" cy="1307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a:t>The basic idea is to eavesdrop on multicasted interests for some amount of time before forwarding the interest.</a:t>
          </a:r>
        </a:p>
      </dsp:txBody>
      <dsp:txXfrm>
        <a:off x="1744792" y="1155198"/>
        <a:ext cx="3081839" cy="1307447"/>
      </dsp:txXfrm>
    </dsp:sp>
    <dsp:sp modelId="{37EA6EA9-6ED4-4452-AE0A-1B3C6205FC08}">
      <dsp:nvSpPr>
        <dsp:cNvPr id="0" name=""/>
        <dsp:cNvSpPr/>
      </dsp:nvSpPr>
      <dsp:spPr>
        <a:xfrm>
          <a:off x="5363619" y="1155198"/>
          <a:ext cx="1307447" cy="1307447"/>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AD9DAE-35CF-436B-8924-C445D7451128}">
      <dsp:nvSpPr>
        <dsp:cNvPr id="0" name=""/>
        <dsp:cNvSpPr/>
      </dsp:nvSpPr>
      <dsp:spPr>
        <a:xfrm>
          <a:off x="5638183" y="1429762"/>
          <a:ext cx="758319" cy="75831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7B1CAF-0DAC-4E3B-853E-7D3F021C6D96}">
      <dsp:nvSpPr>
        <dsp:cNvPr id="0" name=""/>
        <dsp:cNvSpPr/>
      </dsp:nvSpPr>
      <dsp:spPr>
        <a:xfrm>
          <a:off x="6951233" y="1155198"/>
          <a:ext cx="3081839" cy="1307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a:t>Interest suppression only needs to occur at endpoints.  NFD's that are only forwarding interests do not change behavior.</a:t>
          </a:r>
        </a:p>
      </dsp:txBody>
      <dsp:txXfrm>
        <a:off x="6951233" y="1155198"/>
        <a:ext cx="3081839" cy="13074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91A25E-25A9-407E-A255-87331B33BEE9}">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105495-96EE-4997-9B9E-2EB2BD9CC318}">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5C895A-2389-45DC-A935-41A9EFC5E543}">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In order to adapt the delay window, every multicasted interest must be followed up with a period of listening for duplicates.</a:t>
          </a:r>
        </a:p>
      </dsp:txBody>
      <dsp:txXfrm>
        <a:off x="1435590" y="531"/>
        <a:ext cx="9080009" cy="1242935"/>
      </dsp:txXfrm>
    </dsp:sp>
    <dsp:sp modelId="{7B4677EE-2F52-422B-BE35-677E510CD561}">
      <dsp:nvSpPr>
        <dsp:cNvPr id="0" name=""/>
        <dsp:cNvSpPr/>
      </dsp:nvSpPr>
      <dsp:spPr>
        <a:xfrm>
          <a:off x="0" y="1554201"/>
          <a:ext cx="10515600"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7A34FC-0616-4047-A534-5E7805710B0C}">
      <dsp:nvSpPr>
        <dsp:cNvPr id="0" name=""/>
        <dsp:cNvSpPr/>
      </dsp:nvSpPr>
      <dsp:spPr>
        <a:xfrm>
          <a:off x="375988" y="1833861"/>
          <a:ext cx="683614" cy="68361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3FC6F4-098E-4032-A093-4D370DE78C4F}">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When a duplicate interest is overheard then the delay window is increased to some maximum.</a:t>
          </a:r>
        </a:p>
      </dsp:txBody>
      <dsp:txXfrm>
        <a:off x="1435590" y="1554201"/>
        <a:ext cx="9080009" cy="1242935"/>
      </dsp:txXfrm>
    </dsp:sp>
    <dsp:sp modelId="{E1064CD1-9707-450C-90CC-6930CCF03129}">
      <dsp:nvSpPr>
        <dsp:cNvPr id="0" name=""/>
        <dsp:cNvSpPr/>
      </dsp:nvSpPr>
      <dsp:spPr>
        <a:xfrm>
          <a:off x="0" y="3107870"/>
          <a:ext cx="10515600"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57F4F4-F143-43FA-80C5-6F6A8064561A}">
      <dsp:nvSpPr>
        <dsp:cNvPr id="0" name=""/>
        <dsp:cNvSpPr/>
      </dsp:nvSpPr>
      <dsp:spPr>
        <a:xfrm>
          <a:off x="375988" y="3387531"/>
          <a:ext cx="683614" cy="683614"/>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49DB2D-F03D-48D1-8D11-8F4A417E9538}">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If a duplicate interest is not overheard then the delay window is decreased to the point of the window size being zero (ie no delay).</a:t>
          </a:r>
        </a:p>
      </dsp:txBody>
      <dsp:txXfrm>
        <a:off x="1435590" y="3107870"/>
        <a:ext cx="9080009" cy="1242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30123-967C-4FBF-9935-A2EC56F4731B}">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2F88F0-6D5B-4CA3-B08E-7B9F69A3991F}">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The delay window is based on a per prefix flow.</a:t>
          </a:r>
        </a:p>
      </dsp:txBody>
      <dsp:txXfrm>
        <a:off x="0" y="2492"/>
        <a:ext cx="6492875" cy="1700138"/>
      </dsp:txXfrm>
    </dsp:sp>
    <dsp:sp modelId="{E63DA244-89F5-4419-938F-6E5BC6884F13}">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29D876-5CA0-4019-ACFA-9A94A42D6449}">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Delay window for /A/00 should also affect /A/01</a:t>
          </a:r>
        </a:p>
      </dsp:txBody>
      <dsp:txXfrm>
        <a:off x="0" y="1702630"/>
        <a:ext cx="6492875" cy="1700138"/>
      </dsp:txXfrm>
    </dsp:sp>
    <dsp:sp modelId="{35D0AA5D-A5EE-4D94-B425-1750C2AD5C52}">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1050D1-4AC5-47BE-B28E-9356F951DA00}">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Delay window for /A should not affect the delay window for /B</a:t>
          </a:r>
        </a:p>
      </dsp:txBody>
      <dsp:txXfrm>
        <a:off x="0" y="3402769"/>
        <a:ext cx="6492875" cy="17001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42E86-5F29-44F7-A0FE-609C5AC22F3A}">
      <dsp:nvSpPr>
        <dsp:cNvPr id="0" name=""/>
        <dsp:cNvSpPr/>
      </dsp:nvSpPr>
      <dsp:spPr>
        <a:xfrm>
          <a:off x="0" y="149403"/>
          <a:ext cx="10515600" cy="95340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Both interest suppression and data reply suppression work at a per prefix level.</a:t>
          </a:r>
        </a:p>
      </dsp:txBody>
      <dsp:txXfrm>
        <a:off x="46541" y="195944"/>
        <a:ext cx="10422518" cy="860321"/>
      </dsp:txXfrm>
    </dsp:sp>
    <dsp:sp modelId="{9F4F07D1-3BB3-4FAF-BCDC-EC451FFD5ED7}">
      <dsp:nvSpPr>
        <dsp:cNvPr id="0" name=""/>
        <dsp:cNvSpPr/>
      </dsp:nvSpPr>
      <dsp:spPr>
        <a:xfrm>
          <a:off x="0" y="1102807"/>
          <a:ext cx="10515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 Both consumers and producer apps can register the prefix with their NFD.</a:t>
          </a:r>
        </a:p>
      </dsp:txBody>
      <dsp:txXfrm>
        <a:off x="0" y="1102807"/>
        <a:ext cx="10515600" cy="397440"/>
      </dsp:txXfrm>
    </dsp:sp>
    <dsp:sp modelId="{E7381659-3198-438F-9CA8-E652E9EC00ED}">
      <dsp:nvSpPr>
        <dsp:cNvPr id="0" name=""/>
        <dsp:cNvSpPr/>
      </dsp:nvSpPr>
      <dsp:spPr>
        <a:xfrm>
          <a:off x="0" y="1500247"/>
          <a:ext cx="10515600" cy="95340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Content store replies present an issue since these NFD's don't have a priori knowledge of what prefix to perform data suppression on.</a:t>
          </a:r>
        </a:p>
      </dsp:txBody>
      <dsp:txXfrm>
        <a:off x="46541" y="1546788"/>
        <a:ext cx="10422518" cy="860321"/>
      </dsp:txXfrm>
    </dsp:sp>
    <dsp:sp modelId="{AE1EC668-806D-443A-B354-968036210269}">
      <dsp:nvSpPr>
        <dsp:cNvPr id="0" name=""/>
        <dsp:cNvSpPr/>
      </dsp:nvSpPr>
      <dsp:spPr>
        <a:xfrm>
          <a:off x="0" y="2453650"/>
          <a:ext cx="10515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cs typeface="Calibri Light"/>
            </a:rPr>
            <a:t>Packets can be marked as coming from a multicast face but prefix flow information is still needed.</a:t>
          </a:r>
          <a:endParaRPr lang="en-US" sz="1900" kern="1200"/>
        </a:p>
      </dsp:txBody>
      <dsp:txXfrm>
        <a:off x="0" y="2453650"/>
        <a:ext cx="10515600" cy="397440"/>
      </dsp:txXfrm>
    </dsp:sp>
    <dsp:sp modelId="{F08F4687-F149-4CB1-B752-E58A86941E76}">
      <dsp:nvSpPr>
        <dsp:cNvPr id="0" name=""/>
        <dsp:cNvSpPr/>
      </dsp:nvSpPr>
      <dsp:spPr>
        <a:xfrm>
          <a:off x="0" y="2851090"/>
          <a:ext cx="10515600" cy="95340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Nodes that exist outside the multicast group can't participate in suppression as they will not over hear interests or data replies.</a:t>
          </a:r>
        </a:p>
      </dsp:txBody>
      <dsp:txXfrm>
        <a:off x="46541" y="2897631"/>
        <a:ext cx="10422518" cy="860321"/>
      </dsp:txXfrm>
    </dsp:sp>
    <dsp:sp modelId="{C2BC8B36-6624-405A-A398-63DD2BA057B1}">
      <dsp:nvSpPr>
        <dsp:cNvPr id="0" name=""/>
        <dsp:cNvSpPr/>
      </dsp:nvSpPr>
      <dsp:spPr>
        <a:xfrm>
          <a:off x="0" y="3804494"/>
          <a:ext cx="10515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cs typeface="Calibri Light"/>
            </a:rPr>
            <a:t>This is only an issue if nodes switch mutlicast/unitcast nexthops.</a:t>
          </a:r>
        </a:p>
      </dsp:txBody>
      <dsp:txXfrm>
        <a:off x="0" y="3804494"/>
        <a:ext cx="10515600" cy="39744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822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0125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91103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3391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8856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2584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8597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0344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223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1870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5521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418661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83391EA-B13F-47C1-BEE7-FEEB441BC833}"/>
              </a:ext>
            </a:extLst>
          </p:cNvPr>
          <p:cNvSpPr>
            <a:spLocks noGrp="1"/>
          </p:cNvSpPr>
          <p:nvPr>
            <p:ph type="ctrTitle"/>
          </p:nvPr>
        </p:nvSpPr>
        <p:spPr>
          <a:xfrm>
            <a:off x="838199" y="4525347"/>
            <a:ext cx="6801321" cy="1737360"/>
          </a:xfrm>
        </p:spPr>
        <p:txBody>
          <a:bodyPr anchor="ctr">
            <a:normAutofit/>
          </a:bodyPr>
          <a:lstStyle/>
          <a:p>
            <a:pPr algn="r"/>
            <a:r>
              <a:rPr lang="en-US" dirty="0">
                <a:cs typeface="Calibri Light"/>
              </a:rPr>
              <a:t>Adaptive Multicast Suppression </a:t>
            </a:r>
            <a:endParaRPr lang="en-US"/>
          </a:p>
        </p:txBody>
      </p:sp>
      <p:sp>
        <p:nvSpPr>
          <p:cNvPr id="3" name="Content Placeholder 2">
            <a:extLst>
              <a:ext uri="{FF2B5EF4-FFF2-40B4-BE49-F238E27FC236}">
                <a16:creationId xmlns:a16="http://schemas.microsoft.com/office/drawing/2014/main" id="{9ADB3CAD-0793-49B3-A81A-66A34C13378D}"/>
              </a:ext>
            </a:extLst>
          </p:cNvPr>
          <p:cNvSpPr>
            <a:spLocks noGrp="1"/>
          </p:cNvSpPr>
          <p:nvPr>
            <p:ph type="subTitle" idx="1"/>
          </p:nvPr>
        </p:nvSpPr>
        <p:spPr>
          <a:xfrm>
            <a:off x="7961258" y="4525347"/>
            <a:ext cx="3258675" cy="1737360"/>
          </a:xfrm>
        </p:spPr>
        <p:txBody>
          <a:bodyPr vert="horz" lIns="91440" tIns="45720" rIns="91440" bIns="45720" rtlCol="0" anchor="ctr">
            <a:normAutofit/>
          </a:bodyPr>
          <a:lstStyle/>
          <a:p>
            <a:pPr algn="l"/>
            <a:r>
              <a:rPr lang="en-US" dirty="0">
                <a:cs typeface="Calibri"/>
              </a:rPr>
              <a:t>Named Data Networking</a:t>
            </a:r>
            <a:endParaRPr lang="en-US">
              <a:cs typeface="Calibri"/>
            </a:endParaRPr>
          </a:p>
          <a:p>
            <a:pPr algn="l"/>
            <a:r>
              <a:rPr lang="en-US" dirty="0">
                <a:cs typeface="Calibri"/>
              </a:rPr>
              <a:t>Ernest McCracken</a:t>
            </a:r>
            <a:endParaRPr lang="en-US">
              <a:cs typeface="Calibri"/>
            </a:endParaRPr>
          </a:p>
          <a:p>
            <a:pPr algn="l"/>
            <a:r>
              <a:rPr lang="en-US" dirty="0">
                <a:cs typeface="Calibri"/>
              </a:rPr>
              <a:t>University of Memphis</a:t>
            </a:r>
            <a:endParaRPr lang="en-US">
              <a:cs typeface="Calibri"/>
            </a:endParaRP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287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4727276" y="2571629"/>
            <a:ext cx="2842881" cy="50704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3861757" y="3514306"/>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flipH="1">
            <a:off x="7158253" y="2702774"/>
            <a:ext cx="513749" cy="119236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flipH="1" flipV="1">
            <a:off x="6099121" y="2212987"/>
            <a:ext cx="1443485" cy="2357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7921209" y="2702774"/>
            <a:ext cx="593306" cy="105338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10ms two nodes multicast data replies for interest /A</a:t>
            </a:r>
            <a:endParaRPr lang="en-US" dirty="0"/>
          </a:p>
        </p:txBody>
      </p:sp>
      <p:sp>
        <p:nvSpPr>
          <p:cNvPr id="15" name="TextBox 7">
            <a:extLst>
              <a:ext uri="{FF2B5EF4-FFF2-40B4-BE49-F238E27FC236}">
                <a16:creationId xmlns:a16="http://schemas.microsoft.com/office/drawing/2014/main" id="{491175D1-466A-402F-B98E-93A89CB6C119}"/>
              </a:ext>
            </a:extLst>
          </p:cNvPr>
          <p:cNvSpPr txBox="1"/>
          <p:nvPr/>
        </p:nvSpPr>
        <p:spPr>
          <a:xfrm>
            <a:off x="8117455" y="2340154"/>
            <a:ext cx="1257540" cy="307777"/>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16" name="Straight Arrow Connector 15">
            <a:extLst>
              <a:ext uri="{FF2B5EF4-FFF2-40B4-BE49-F238E27FC236}">
                <a16:creationId xmlns:a16="http://schemas.microsoft.com/office/drawing/2014/main" id="{24706379-EC05-4E09-9585-9EBB13735942}"/>
              </a:ext>
            </a:extLst>
          </p:cNvPr>
          <p:cNvCxnSpPr>
            <a:cxnSpLocks/>
          </p:cNvCxnSpPr>
          <p:nvPr/>
        </p:nvCxnSpPr>
        <p:spPr>
          <a:xfrm flipV="1">
            <a:off x="4647964" y="2337591"/>
            <a:ext cx="991081" cy="56646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7" name="Straight Arrow Connector 16">
            <a:extLst>
              <a:ext uri="{FF2B5EF4-FFF2-40B4-BE49-F238E27FC236}">
                <a16:creationId xmlns:a16="http://schemas.microsoft.com/office/drawing/2014/main" id="{30094E66-CD7F-4207-AE6E-83E6817F7337}"/>
              </a:ext>
            </a:extLst>
          </p:cNvPr>
          <p:cNvCxnSpPr>
            <a:cxnSpLocks/>
          </p:cNvCxnSpPr>
          <p:nvPr/>
        </p:nvCxnSpPr>
        <p:spPr>
          <a:xfrm flipV="1">
            <a:off x="4695888" y="2500533"/>
            <a:ext cx="2840968" cy="49937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8" name="Straight Arrow Connector 17">
            <a:extLst>
              <a:ext uri="{FF2B5EF4-FFF2-40B4-BE49-F238E27FC236}">
                <a16:creationId xmlns:a16="http://schemas.microsoft.com/office/drawing/2014/main" id="{F93B6DB8-70E5-4799-BBAD-FB5A4AD1B82E}"/>
              </a:ext>
            </a:extLst>
          </p:cNvPr>
          <p:cNvCxnSpPr>
            <a:cxnSpLocks/>
          </p:cNvCxnSpPr>
          <p:nvPr/>
        </p:nvCxnSpPr>
        <p:spPr>
          <a:xfrm>
            <a:off x="4724643" y="3186808"/>
            <a:ext cx="3650892" cy="75146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9" name="Straight Arrow Connector 18">
            <a:extLst>
              <a:ext uri="{FF2B5EF4-FFF2-40B4-BE49-F238E27FC236}">
                <a16:creationId xmlns:a16="http://schemas.microsoft.com/office/drawing/2014/main" id="{56109EB0-8A3B-46CF-849A-F7D533FFD290}"/>
              </a:ext>
            </a:extLst>
          </p:cNvPr>
          <p:cNvCxnSpPr>
            <a:cxnSpLocks/>
          </p:cNvCxnSpPr>
          <p:nvPr/>
        </p:nvCxnSpPr>
        <p:spPr>
          <a:xfrm>
            <a:off x="4700682" y="3249113"/>
            <a:ext cx="2126892" cy="79938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790424426"/>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flipV="1">
            <a:off x="4736861" y="3193689"/>
            <a:ext cx="2100051" cy="839638"/>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6454475" y="4496759"/>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flipH="1" flipV="1">
            <a:off x="5974517" y="2419063"/>
            <a:ext cx="959449" cy="148182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flipV="1">
            <a:off x="7202343" y="2711401"/>
            <a:ext cx="473494" cy="118469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flipV="1">
            <a:off x="7346116" y="4024533"/>
            <a:ext cx="1024627" cy="7284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10ms a second node also multicast interest /A</a:t>
            </a:r>
            <a:endParaRPr lang="en-US" dirty="0"/>
          </a:p>
        </p:txBody>
      </p:sp>
      <p:sp>
        <p:nvSpPr>
          <p:cNvPr id="2" name="TextBox 1">
            <a:extLst>
              <a:ext uri="{FF2B5EF4-FFF2-40B4-BE49-F238E27FC236}">
                <a16:creationId xmlns:a16="http://schemas.microsoft.com/office/drawing/2014/main" id="{E319F2FD-D958-4EDC-9AD5-4B997A4F834F}"/>
              </a:ext>
            </a:extLst>
          </p:cNvPr>
          <p:cNvSpPr txBox="1"/>
          <p:nvPr/>
        </p:nvSpPr>
        <p:spPr>
          <a:xfrm>
            <a:off x="5956059" y="4908909"/>
            <a:ext cx="3970067"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rPr>
              <a:t>If</a:t>
            </a:r>
            <a:r>
              <a:rPr lang="en-US" dirty="0">
                <a:solidFill>
                  <a:srgbClr val="FF0000"/>
                </a:solidFill>
                <a:cs typeface="Calibri"/>
              </a:rPr>
              <a:t> the node cached the unsolicited data reply for /A it should satisfy the interest from its own cache but at t = 10ms it has not yet heard the data replies.</a:t>
            </a:r>
            <a:endParaRPr lang="en-US" dirty="0">
              <a:solidFill>
                <a:srgbClr val="000000"/>
              </a:solidFill>
              <a:cs typeface="Calibri"/>
            </a:endParaRPr>
          </a:p>
        </p:txBody>
      </p:sp>
    </p:spTree>
    <p:extLst>
      <p:ext uri="{BB962C8B-B14F-4D97-AF65-F5344CB8AC3E}">
        <p14:creationId xmlns:p14="http://schemas.microsoft.com/office/powerpoint/2010/main" val="3216095445"/>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6433389" y="2571629"/>
            <a:ext cx="1136768" cy="21470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3861757" y="3514306"/>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flipH="1">
            <a:off x="7474554" y="2702774"/>
            <a:ext cx="197448" cy="55017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flipH="1" flipV="1">
            <a:off x="6726932" y="2304043"/>
            <a:ext cx="815674" cy="14473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7921209" y="2702774"/>
            <a:ext cx="286590" cy="50704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20ms potentially many nodes multicast data replies for interest /A</a:t>
            </a:r>
            <a:endParaRPr lang="en-US" dirty="0"/>
          </a:p>
        </p:txBody>
      </p:sp>
      <p:sp>
        <p:nvSpPr>
          <p:cNvPr id="15" name="TextBox 7">
            <a:extLst>
              <a:ext uri="{FF2B5EF4-FFF2-40B4-BE49-F238E27FC236}">
                <a16:creationId xmlns:a16="http://schemas.microsoft.com/office/drawing/2014/main" id="{491175D1-466A-402F-B98E-93A89CB6C119}"/>
              </a:ext>
            </a:extLst>
          </p:cNvPr>
          <p:cNvSpPr txBox="1"/>
          <p:nvPr/>
        </p:nvSpPr>
        <p:spPr>
          <a:xfrm>
            <a:off x="8117455" y="2340154"/>
            <a:ext cx="1257540" cy="307777"/>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16" name="Straight Arrow Connector 15">
            <a:extLst>
              <a:ext uri="{FF2B5EF4-FFF2-40B4-BE49-F238E27FC236}">
                <a16:creationId xmlns:a16="http://schemas.microsoft.com/office/drawing/2014/main" id="{24706379-EC05-4E09-9585-9EBB13735942}"/>
              </a:ext>
            </a:extLst>
          </p:cNvPr>
          <p:cNvCxnSpPr>
            <a:cxnSpLocks/>
          </p:cNvCxnSpPr>
          <p:nvPr/>
        </p:nvCxnSpPr>
        <p:spPr>
          <a:xfrm flipV="1">
            <a:off x="4647964" y="2768911"/>
            <a:ext cx="358478" cy="13514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7" name="Straight Arrow Connector 16">
            <a:extLst>
              <a:ext uri="{FF2B5EF4-FFF2-40B4-BE49-F238E27FC236}">
                <a16:creationId xmlns:a16="http://schemas.microsoft.com/office/drawing/2014/main" id="{30094E66-CD7F-4207-AE6E-83E6817F7337}"/>
              </a:ext>
            </a:extLst>
          </p:cNvPr>
          <p:cNvCxnSpPr>
            <a:cxnSpLocks/>
          </p:cNvCxnSpPr>
          <p:nvPr/>
        </p:nvCxnSpPr>
        <p:spPr>
          <a:xfrm flipV="1">
            <a:off x="4695888" y="2836004"/>
            <a:ext cx="780214" cy="168692"/>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8" name="Straight Arrow Connector 17">
            <a:extLst>
              <a:ext uri="{FF2B5EF4-FFF2-40B4-BE49-F238E27FC236}">
                <a16:creationId xmlns:a16="http://schemas.microsoft.com/office/drawing/2014/main" id="{F93B6DB8-70E5-4799-BBAD-FB5A4AD1B82E}"/>
              </a:ext>
            </a:extLst>
          </p:cNvPr>
          <p:cNvCxnSpPr>
            <a:cxnSpLocks/>
          </p:cNvCxnSpPr>
          <p:nvPr/>
        </p:nvCxnSpPr>
        <p:spPr>
          <a:xfrm>
            <a:off x="4724643" y="3186808"/>
            <a:ext cx="1062968" cy="14761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9" name="Straight Arrow Connector 18">
            <a:extLst>
              <a:ext uri="{FF2B5EF4-FFF2-40B4-BE49-F238E27FC236}">
                <a16:creationId xmlns:a16="http://schemas.microsoft.com/office/drawing/2014/main" id="{56109EB0-8A3B-46CF-849A-F7D533FFD290}"/>
              </a:ext>
            </a:extLst>
          </p:cNvPr>
          <p:cNvCxnSpPr>
            <a:cxnSpLocks/>
          </p:cNvCxnSpPr>
          <p:nvPr/>
        </p:nvCxnSpPr>
        <p:spPr>
          <a:xfrm>
            <a:off x="4700682" y="3249113"/>
            <a:ext cx="669987" cy="272212"/>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3" name="TextBox 2">
            <a:extLst>
              <a:ext uri="{FF2B5EF4-FFF2-40B4-BE49-F238E27FC236}">
                <a16:creationId xmlns:a16="http://schemas.microsoft.com/office/drawing/2014/main" id="{A7F3FDE0-D51C-4F10-A9F3-359508D52EBF}"/>
              </a:ext>
            </a:extLst>
          </p:cNvPr>
          <p:cNvSpPr txBox="1"/>
          <p:nvPr/>
        </p:nvSpPr>
        <p:spPr>
          <a:xfrm>
            <a:off x="5956059" y="4908909"/>
            <a:ext cx="3970067"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rPr>
              <a:t>At</a:t>
            </a:r>
            <a:r>
              <a:rPr lang="en-US" dirty="0">
                <a:solidFill>
                  <a:srgbClr val="FF0000"/>
                </a:solidFill>
                <a:cs typeface="Calibri"/>
              </a:rPr>
              <a:t> this point and assuming no loss this node already heard the reply at </a:t>
            </a:r>
            <a:endParaRPr lang="en-US"/>
          </a:p>
          <a:p>
            <a:r>
              <a:rPr lang="en-US" dirty="0">
                <a:solidFill>
                  <a:srgbClr val="FF0000"/>
                </a:solidFill>
                <a:cs typeface="Calibri"/>
              </a:rPr>
              <a:t>t ~ 10ms.</a:t>
            </a:r>
            <a:endParaRPr lang="en-US" dirty="0"/>
          </a:p>
        </p:txBody>
      </p:sp>
      <p:sp>
        <p:nvSpPr>
          <p:cNvPr id="22" name="TextBox 7">
            <a:extLst>
              <a:ext uri="{FF2B5EF4-FFF2-40B4-BE49-F238E27FC236}">
                <a16:creationId xmlns:a16="http://schemas.microsoft.com/office/drawing/2014/main" id="{D34F1E23-A719-4173-8CB9-3C424AC7C486}"/>
              </a:ext>
            </a:extLst>
          </p:cNvPr>
          <p:cNvSpPr txBox="1"/>
          <p:nvPr/>
        </p:nvSpPr>
        <p:spPr>
          <a:xfrm>
            <a:off x="5222813" y="1525436"/>
            <a:ext cx="1257540" cy="307777"/>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sp>
        <p:nvSpPr>
          <p:cNvPr id="23" name="TextBox 7">
            <a:extLst>
              <a:ext uri="{FF2B5EF4-FFF2-40B4-BE49-F238E27FC236}">
                <a16:creationId xmlns:a16="http://schemas.microsoft.com/office/drawing/2014/main" id="{AD17B1F7-88E5-49E4-8474-675B41C0FE13}"/>
              </a:ext>
            </a:extLst>
          </p:cNvPr>
          <p:cNvSpPr txBox="1"/>
          <p:nvPr/>
        </p:nvSpPr>
        <p:spPr>
          <a:xfrm>
            <a:off x="8999265" y="3835398"/>
            <a:ext cx="1257540"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Reply for /A</a:t>
            </a:r>
            <a:endParaRPr lang="en-US" dirty="0"/>
          </a:p>
        </p:txBody>
      </p:sp>
      <p:cxnSp>
        <p:nvCxnSpPr>
          <p:cNvPr id="24" name="Straight Arrow Connector 23">
            <a:extLst>
              <a:ext uri="{FF2B5EF4-FFF2-40B4-BE49-F238E27FC236}">
                <a16:creationId xmlns:a16="http://schemas.microsoft.com/office/drawing/2014/main" id="{DC999F25-6FE8-4BCA-8A50-5A74473FC3F2}"/>
              </a:ext>
            </a:extLst>
          </p:cNvPr>
          <p:cNvCxnSpPr>
            <a:cxnSpLocks/>
          </p:cNvCxnSpPr>
          <p:nvPr/>
        </p:nvCxnSpPr>
        <p:spPr>
          <a:xfrm flipH="1" flipV="1">
            <a:off x="8341986" y="3396723"/>
            <a:ext cx="183071" cy="360389"/>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5" name="Straight Arrow Connector 24">
            <a:extLst>
              <a:ext uri="{FF2B5EF4-FFF2-40B4-BE49-F238E27FC236}">
                <a16:creationId xmlns:a16="http://schemas.microsoft.com/office/drawing/2014/main" id="{2CC2825C-BDF9-4857-A3E7-1ECF43A787FE}"/>
              </a:ext>
            </a:extLst>
          </p:cNvPr>
          <p:cNvCxnSpPr>
            <a:cxnSpLocks/>
          </p:cNvCxnSpPr>
          <p:nvPr/>
        </p:nvCxnSpPr>
        <p:spPr>
          <a:xfrm flipH="1">
            <a:off x="7671043" y="4025489"/>
            <a:ext cx="676693" cy="51761"/>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6" name="Straight Arrow Connector 25">
            <a:extLst>
              <a:ext uri="{FF2B5EF4-FFF2-40B4-BE49-F238E27FC236}">
                <a16:creationId xmlns:a16="http://schemas.microsoft.com/office/drawing/2014/main" id="{2A30D975-4F97-4312-8285-C9402B0643E8}"/>
              </a:ext>
            </a:extLst>
          </p:cNvPr>
          <p:cNvCxnSpPr>
            <a:cxnSpLocks/>
          </p:cNvCxnSpPr>
          <p:nvPr/>
        </p:nvCxnSpPr>
        <p:spPr>
          <a:xfrm flipH="1" flipV="1">
            <a:off x="7004892" y="3099592"/>
            <a:ext cx="1385976" cy="738992"/>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7" name="Straight Arrow Connector 26">
            <a:extLst>
              <a:ext uri="{FF2B5EF4-FFF2-40B4-BE49-F238E27FC236}">
                <a16:creationId xmlns:a16="http://schemas.microsoft.com/office/drawing/2014/main" id="{5BB3AF18-9EE4-44EF-AFEC-19A3BBD1F7C6}"/>
              </a:ext>
            </a:extLst>
          </p:cNvPr>
          <p:cNvCxnSpPr>
            <a:cxnSpLocks/>
          </p:cNvCxnSpPr>
          <p:nvPr/>
        </p:nvCxnSpPr>
        <p:spPr>
          <a:xfrm flipH="1" flipV="1">
            <a:off x="6616703" y="3521327"/>
            <a:ext cx="1764580" cy="379558"/>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8" name="Straight Arrow Connector 27">
            <a:extLst>
              <a:ext uri="{FF2B5EF4-FFF2-40B4-BE49-F238E27FC236}">
                <a16:creationId xmlns:a16="http://schemas.microsoft.com/office/drawing/2014/main" id="{EF86FF82-8FA5-4F17-99EA-04D1ACCCB0FC}"/>
              </a:ext>
            </a:extLst>
          </p:cNvPr>
          <p:cNvCxnSpPr>
            <a:cxnSpLocks/>
          </p:cNvCxnSpPr>
          <p:nvPr/>
        </p:nvCxnSpPr>
        <p:spPr>
          <a:xfrm flipH="1">
            <a:off x="5226894" y="2304998"/>
            <a:ext cx="384351" cy="2242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B7213D7F-B3BA-4129-8C7C-FCFBC81183E9}"/>
              </a:ext>
            </a:extLst>
          </p:cNvPr>
          <p:cNvCxnSpPr>
            <a:cxnSpLocks/>
          </p:cNvCxnSpPr>
          <p:nvPr/>
        </p:nvCxnSpPr>
        <p:spPr>
          <a:xfrm>
            <a:off x="5922753" y="2443980"/>
            <a:ext cx="334516" cy="5885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E37D35D9-54DA-4A5A-9E4E-560D42B86A36}"/>
              </a:ext>
            </a:extLst>
          </p:cNvPr>
          <p:cNvCxnSpPr>
            <a:cxnSpLocks/>
          </p:cNvCxnSpPr>
          <p:nvPr/>
        </p:nvCxnSpPr>
        <p:spPr>
          <a:xfrm>
            <a:off x="6119244" y="2098923"/>
            <a:ext cx="602892" cy="948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5A8BEE29-4986-4B0C-889D-B1A409855DE3}"/>
              </a:ext>
            </a:extLst>
          </p:cNvPr>
          <p:cNvCxnSpPr>
            <a:cxnSpLocks/>
          </p:cNvCxnSpPr>
          <p:nvPr/>
        </p:nvCxnSpPr>
        <p:spPr>
          <a:xfrm>
            <a:off x="6100074" y="2304997"/>
            <a:ext cx="487873" cy="2578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78819826"/>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5D16F-5513-459B-BCD9-6F9151E1A39F}"/>
              </a:ext>
            </a:extLst>
          </p:cNvPr>
          <p:cNvSpPr>
            <a:spLocks noGrp="1"/>
          </p:cNvSpPr>
          <p:nvPr>
            <p:ph type="title"/>
          </p:nvPr>
        </p:nvSpPr>
        <p:spPr>
          <a:xfrm>
            <a:off x="870204" y="606564"/>
            <a:ext cx="10451592" cy="1325563"/>
          </a:xfrm>
        </p:spPr>
        <p:txBody>
          <a:bodyPr anchor="ctr">
            <a:normAutofit/>
          </a:bodyPr>
          <a:lstStyle/>
          <a:p>
            <a:r>
              <a:rPr lang="en-US">
                <a:cs typeface="Calibri Light"/>
              </a:rPr>
              <a:t>Interest Suppression Basics</a:t>
            </a:r>
            <a:endParaRPr lang="en-US"/>
          </a:p>
        </p:txBody>
      </p:sp>
      <p:sp>
        <p:nvSpPr>
          <p:cNvPr id="18" name="Rectangle 17">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3" name="Content Placeholder 2">
            <a:extLst>
              <a:ext uri="{FF2B5EF4-FFF2-40B4-BE49-F238E27FC236}">
                <a16:creationId xmlns:a16="http://schemas.microsoft.com/office/drawing/2014/main" id="{B54CEC73-D886-49BE-9442-993A854A4C40}"/>
              </a:ext>
            </a:extLst>
          </p:cNvPr>
          <p:cNvGraphicFramePr>
            <a:graphicFrameLocks noGrp="1"/>
          </p:cNvGraphicFramePr>
          <p:nvPr>
            <p:ph idx="1"/>
            <p:extLst>
              <p:ext uri="{D42A27DB-BD31-4B8C-83A1-F6EECF244321}">
                <p14:modId xmlns:p14="http://schemas.microsoft.com/office/powerpoint/2010/main" val="625594206"/>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9301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95D16F-5513-459B-BCD9-6F9151E1A39F}"/>
              </a:ext>
            </a:extLst>
          </p:cNvPr>
          <p:cNvSpPr>
            <a:spLocks noGrp="1"/>
          </p:cNvSpPr>
          <p:nvPr>
            <p:ph type="title"/>
          </p:nvPr>
        </p:nvSpPr>
        <p:spPr>
          <a:xfrm>
            <a:off x="838200" y="631825"/>
            <a:ext cx="10515600" cy="1325563"/>
          </a:xfrm>
        </p:spPr>
        <p:txBody>
          <a:bodyPr>
            <a:normAutofit/>
          </a:bodyPr>
          <a:lstStyle/>
          <a:p>
            <a:r>
              <a:rPr lang="en-US">
                <a:cs typeface="Calibri Light"/>
              </a:rPr>
              <a:t>Look Behind Case</a:t>
            </a:r>
            <a:endParaRPr lang="en-US" dirty="0"/>
          </a:p>
        </p:txBody>
      </p:sp>
      <p:sp>
        <p:nvSpPr>
          <p:cNvPr id="3" name="Content Placeholder 2">
            <a:extLst>
              <a:ext uri="{FF2B5EF4-FFF2-40B4-BE49-F238E27FC236}">
                <a16:creationId xmlns:a16="http://schemas.microsoft.com/office/drawing/2014/main" id="{2A7E2B8C-FE13-4F27-9DC7-6E91F346400D}"/>
              </a:ext>
            </a:extLst>
          </p:cNvPr>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u="sng">
                <a:cs typeface="Calibri"/>
              </a:rPr>
              <a:t>Look Behind</a:t>
            </a:r>
            <a:r>
              <a:rPr lang="en-US" sz="2400">
                <a:cs typeface="Calibri"/>
              </a:rPr>
              <a:t>: Place all incoming interests from a multicast face into a queue.  When an application wishes to express an interest to a multicast face, check the queue to see if the interest is already in flight.</a:t>
            </a:r>
          </a:p>
          <a:p>
            <a:pPr marL="342900" indent="-342900"/>
            <a:r>
              <a:rPr lang="en-US" sz="2400">
                <a:cs typeface="Calibri"/>
              </a:rPr>
              <a:t>If the queued interest gets satisfied, then remove it from the queue.  The data most likely will be in the local NFD's content store.</a:t>
            </a:r>
          </a:p>
          <a:p>
            <a:pPr marL="342900" indent="-342900"/>
            <a:r>
              <a:rPr lang="en-US" sz="2400">
                <a:cs typeface="Calibri"/>
              </a:rPr>
              <a:t>If the queued interest times out, remove it from the queue.</a:t>
            </a:r>
          </a:p>
          <a:p>
            <a:pPr marL="342900" indent="-342900"/>
            <a:r>
              <a:rPr lang="en-US" sz="2400">
                <a:cs typeface="Calibri"/>
              </a:rPr>
              <a:t>If the interest is currently pending,  do not forward the application's interest.</a:t>
            </a:r>
          </a:p>
        </p:txBody>
      </p:sp>
    </p:spTree>
    <p:extLst>
      <p:ext uri="{BB962C8B-B14F-4D97-AF65-F5344CB8AC3E}">
        <p14:creationId xmlns:p14="http://schemas.microsoft.com/office/powerpoint/2010/main" val="786846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95D16F-5513-459B-BCD9-6F9151E1A39F}"/>
              </a:ext>
            </a:extLst>
          </p:cNvPr>
          <p:cNvSpPr>
            <a:spLocks noGrp="1"/>
          </p:cNvSpPr>
          <p:nvPr>
            <p:ph type="title"/>
          </p:nvPr>
        </p:nvSpPr>
        <p:spPr>
          <a:xfrm>
            <a:off x="838200" y="631825"/>
            <a:ext cx="10515600" cy="1325563"/>
          </a:xfrm>
        </p:spPr>
        <p:txBody>
          <a:bodyPr>
            <a:normAutofit/>
          </a:bodyPr>
          <a:lstStyle/>
          <a:p>
            <a:r>
              <a:rPr lang="en-US">
                <a:cs typeface="Calibri Light"/>
              </a:rPr>
              <a:t>Look Ahead Case</a:t>
            </a:r>
            <a:endParaRPr lang="en-US" dirty="0"/>
          </a:p>
        </p:txBody>
      </p:sp>
      <p:sp>
        <p:nvSpPr>
          <p:cNvPr id="3" name="Content Placeholder 2">
            <a:extLst>
              <a:ext uri="{FF2B5EF4-FFF2-40B4-BE49-F238E27FC236}">
                <a16:creationId xmlns:a16="http://schemas.microsoft.com/office/drawing/2014/main" id="{2A7E2B8C-FE13-4F27-9DC7-6E91F346400D}"/>
              </a:ext>
            </a:extLst>
          </p:cNvPr>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u="sng">
                <a:cs typeface="Calibri"/>
              </a:rPr>
              <a:t>Look Ahead</a:t>
            </a:r>
            <a:r>
              <a:rPr lang="en-US" sz="2400">
                <a:cs typeface="Calibri"/>
              </a:rPr>
              <a:t>: When an application expresses an interest to a multicast face, wait for a random amount of time before forwarding the interest.</a:t>
            </a:r>
          </a:p>
          <a:p>
            <a:pPr marL="342900" indent="-342900"/>
            <a:r>
              <a:rPr lang="en-US" sz="2400">
                <a:cs typeface="Calibri"/>
              </a:rPr>
              <a:t>If another interest is overheard on the multicast face,  suppress forwarding the application's interest.</a:t>
            </a:r>
          </a:p>
          <a:p>
            <a:pPr marL="342900" indent="-342900"/>
            <a:r>
              <a:rPr lang="en-US" sz="2400">
                <a:cs typeface="Calibri"/>
              </a:rPr>
              <a:t>The delay range should be adaptive based on how many duplicate interests are overheard after the application's interest has been forwarded.</a:t>
            </a:r>
          </a:p>
          <a:p>
            <a:pPr marL="457200" lvl="1" indent="0">
              <a:buNone/>
            </a:pPr>
            <a:endParaRPr lang="en-US">
              <a:cs typeface="Calibri"/>
            </a:endParaRPr>
          </a:p>
        </p:txBody>
      </p:sp>
    </p:spTree>
    <p:extLst>
      <p:ext uri="{BB962C8B-B14F-4D97-AF65-F5344CB8AC3E}">
        <p14:creationId xmlns:p14="http://schemas.microsoft.com/office/powerpoint/2010/main" val="51024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TextBox 7">
            <a:extLst>
              <a:ext uri="{FF2B5EF4-FFF2-40B4-BE49-F238E27FC236}">
                <a16:creationId xmlns:a16="http://schemas.microsoft.com/office/drawing/2014/main" id="{C72DE160-6169-4E72-91E2-58A6B9FC2C25}"/>
              </a:ext>
            </a:extLst>
          </p:cNvPr>
          <p:cNvSpPr txBox="1"/>
          <p:nvPr/>
        </p:nvSpPr>
        <p:spPr>
          <a:xfrm>
            <a:off x="5222814" y="1558985"/>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a:cs typeface="Calibri"/>
              </a:rPr>
              <a:t> t = 0ms, node waits for </a:t>
            </a:r>
            <a:r>
              <a:rPr lang="en-US" dirty="0">
                <a:cs typeface="Calibri"/>
              </a:rPr>
              <a:t>80ms before multicasting /A.</a:t>
            </a:r>
            <a:endParaRPr lang="en-US" dirty="0"/>
          </a:p>
        </p:txBody>
      </p:sp>
    </p:spTree>
    <p:extLst>
      <p:ext uri="{BB962C8B-B14F-4D97-AF65-F5344CB8AC3E}">
        <p14:creationId xmlns:p14="http://schemas.microsoft.com/office/powerpoint/2010/main" val="2539091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7">
            <a:extLst>
              <a:ext uri="{FF2B5EF4-FFF2-40B4-BE49-F238E27FC236}">
                <a16:creationId xmlns:a16="http://schemas.microsoft.com/office/drawing/2014/main" id="{C72DE160-6169-4E72-91E2-58A6B9FC2C25}"/>
              </a:ext>
            </a:extLst>
          </p:cNvPr>
          <p:cNvSpPr txBox="1"/>
          <p:nvPr/>
        </p:nvSpPr>
        <p:spPr>
          <a:xfrm>
            <a:off x="6454475" y="4496759"/>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At</a:t>
            </a:r>
            <a:r>
              <a:rPr lang="en-US">
                <a:cs typeface="Calibri"/>
              </a:rPr>
              <a:t> t = 30ms blue node waits 100ms before </a:t>
            </a:r>
            <a:r>
              <a:rPr lang="en-US" dirty="0">
                <a:cs typeface="Calibri"/>
              </a:rPr>
              <a:t>multicasting /A.</a:t>
            </a:r>
            <a:endParaRPr lang="en-US" dirty="0"/>
          </a:p>
        </p:txBody>
      </p:sp>
      <p:sp>
        <p:nvSpPr>
          <p:cNvPr id="2" name="Oval 1">
            <a:extLst>
              <a:ext uri="{FF2B5EF4-FFF2-40B4-BE49-F238E27FC236}">
                <a16:creationId xmlns:a16="http://schemas.microsoft.com/office/drawing/2014/main" id="{E1B9320E-092D-4394-A632-EAAA269900AA}"/>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Oval 2">
            <a:extLst>
              <a:ext uri="{FF2B5EF4-FFF2-40B4-BE49-F238E27FC236}">
                <a16:creationId xmlns:a16="http://schemas.microsoft.com/office/drawing/2014/main" id="{8F362A6C-0CFB-4F5E-A60F-B5C619E9BED3}"/>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Oval 11">
            <a:extLst>
              <a:ext uri="{FF2B5EF4-FFF2-40B4-BE49-F238E27FC236}">
                <a16:creationId xmlns:a16="http://schemas.microsoft.com/office/drawing/2014/main" id="{5F3934D0-FE0C-4250-AAE5-9DC880500122}"/>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Oval 15">
            <a:extLst>
              <a:ext uri="{FF2B5EF4-FFF2-40B4-BE49-F238E27FC236}">
                <a16:creationId xmlns:a16="http://schemas.microsoft.com/office/drawing/2014/main" id="{8109529D-299D-4C26-8777-F89B56CDDF22}"/>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Oval 17">
            <a:extLst>
              <a:ext uri="{FF2B5EF4-FFF2-40B4-BE49-F238E27FC236}">
                <a16:creationId xmlns:a16="http://schemas.microsoft.com/office/drawing/2014/main" id="{B492853D-F6F2-4866-AF46-1DD56EF10934}"/>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222045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4688936" y="2274497"/>
            <a:ext cx="916317" cy="6795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5222814" y="1558985"/>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a:off x="6013815" y="2400850"/>
            <a:ext cx="943155" cy="14942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a:off x="6119249" y="2213944"/>
            <a:ext cx="1408022" cy="2482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6061739" y="2309793"/>
            <a:ext cx="2337758" cy="15326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a:cs typeface="Calibri"/>
              </a:rPr>
              <a:t> t = 80ms black node </a:t>
            </a:r>
            <a:r>
              <a:rPr lang="en-US" dirty="0">
                <a:cs typeface="Calibri"/>
              </a:rPr>
              <a:t>multicasts interest /A because it heard no duplicate interests.</a:t>
            </a:r>
            <a:endParaRPr lang="en-US" dirty="0"/>
          </a:p>
        </p:txBody>
      </p:sp>
      <p:sp>
        <p:nvSpPr>
          <p:cNvPr id="16" name="TextBox 1">
            <a:extLst>
              <a:ext uri="{FF2B5EF4-FFF2-40B4-BE49-F238E27FC236}">
                <a16:creationId xmlns:a16="http://schemas.microsoft.com/office/drawing/2014/main" id="{E9BDAB36-78EB-4005-B617-BB30E60D3168}"/>
              </a:ext>
            </a:extLst>
          </p:cNvPr>
          <p:cNvSpPr txBox="1"/>
          <p:nvPr/>
        </p:nvSpPr>
        <p:spPr>
          <a:xfrm>
            <a:off x="5956059" y="4908909"/>
            <a:ext cx="3970067" cy="646331"/>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Node</a:t>
            </a:r>
            <a:r>
              <a:rPr lang="en-US">
                <a:solidFill>
                  <a:srgbClr val="FF0000"/>
                </a:solidFill>
                <a:cs typeface="Calibri"/>
              </a:rPr>
              <a:t> hears the interest for /A and suppresses its own interest.</a:t>
            </a:r>
          </a:p>
        </p:txBody>
      </p:sp>
      <p:sp>
        <p:nvSpPr>
          <p:cNvPr id="2" name="Oval 1">
            <a:extLst>
              <a:ext uri="{FF2B5EF4-FFF2-40B4-BE49-F238E27FC236}">
                <a16:creationId xmlns:a16="http://schemas.microsoft.com/office/drawing/2014/main" id="{2737BB35-474C-4F5C-BD2B-9BA256D82436}"/>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Oval 2">
            <a:extLst>
              <a:ext uri="{FF2B5EF4-FFF2-40B4-BE49-F238E27FC236}">
                <a16:creationId xmlns:a16="http://schemas.microsoft.com/office/drawing/2014/main" id="{08DF6814-534F-4233-BE5B-499B2D194AB5}"/>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Oval 19">
            <a:extLst>
              <a:ext uri="{FF2B5EF4-FFF2-40B4-BE49-F238E27FC236}">
                <a16:creationId xmlns:a16="http://schemas.microsoft.com/office/drawing/2014/main" id="{7A9DF139-E26F-403E-88E7-531AF8496BCA}"/>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Oval 21">
            <a:extLst>
              <a:ext uri="{FF2B5EF4-FFF2-40B4-BE49-F238E27FC236}">
                <a16:creationId xmlns:a16="http://schemas.microsoft.com/office/drawing/2014/main" id="{2A2A2873-C18A-43B3-BE37-F2BCE949F34E}"/>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Oval 23">
            <a:extLst>
              <a:ext uri="{FF2B5EF4-FFF2-40B4-BE49-F238E27FC236}">
                <a16:creationId xmlns:a16="http://schemas.microsoft.com/office/drawing/2014/main" id="{B44EDB23-99FE-49B5-8B6A-F4BE6831CD73}"/>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813241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95D16F-5513-459B-BCD9-6F9151E1A39F}"/>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cs typeface="Calibri Light"/>
              </a:rPr>
              <a:t>Adaptive Suppression Delay</a:t>
            </a:r>
          </a:p>
        </p:txBody>
      </p:sp>
      <p:cxnSp>
        <p:nvCxnSpPr>
          <p:cNvPr id="6"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A7E2B8C-FE13-4F27-9DC7-6E91F346400D}"/>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a:cs typeface="Calibri"/>
              </a:rPr>
              <a:t>The likliehood of duplicate multicasted interests occuring around the same time depends entirely on application behavior on the network.</a:t>
            </a:r>
          </a:p>
          <a:p>
            <a:pPr marL="1143000" lvl="1" indent="-457200"/>
            <a:r>
              <a:rPr lang="en-US">
                <a:cs typeface="Calibri"/>
              </a:rPr>
              <a:t>File Transfers : Low Probability</a:t>
            </a:r>
          </a:p>
          <a:p>
            <a:pPr marL="1143000" lvl="1" indent="-457200"/>
            <a:r>
              <a:rPr lang="en-US">
                <a:cs typeface="Calibri"/>
              </a:rPr>
              <a:t>Live Streaming : High Probability</a:t>
            </a:r>
            <a:endParaRPr lang="en-US" dirty="0">
              <a:cs typeface="Calibri"/>
            </a:endParaRPr>
          </a:p>
        </p:txBody>
      </p:sp>
    </p:spTree>
    <p:extLst>
      <p:ext uri="{BB962C8B-B14F-4D97-AF65-F5344CB8AC3E}">
        <p14:creationId xmlns:p14="http://schemas.microsoft.com/office/powerpoint/2010/main" val="2156572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A4841AE7-28D2-4BAC-B199-074C7192E29B}"/>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cs typeface="Calibri Light"/>
              </a:rPr>
              <a:t>Functional Requirements</a:t>
            </a:r>
            <a:endParaRPr lang="en-US" sz="4000">
              <a:solidFill>
                <a:srgbClr val="FFFFFF"/>
              </a:solidFill>
            </a:endParaRPr>
          </a:p>
        </p:txBody>
      </p:sp>
      <p:sp>
        <p:nvSpPr>
          <p:cNvPr id="3" name="Content Placeholder 2">
            <a:extLst>
              <a:ext uri="{FF2B5EF4-FFF2-40B4-BE49-F238E27FC236}">
                <a16:creationId xmlns:a16="http://schemas.microsoft.com/office/drawing/2014/main" id="{37B5F973-26BE-420A-80CD-145B710DF729}"/>
              </a:ext>
            </a:extLst>
          </p:cNvPr>
          <p:cNvSpPr>
            <a:spLocks noGrp="1"/>
          </p:cNvSpPr>
          <p:nvPr>
            <p:ph idx="1"/>
          </p:nvPr>
        </p:nvSpPr>
        <p:spPr>
          <a:xfrm>
            <a:off x="5120640" y="804672"/>
            <a:ext cx="6281928" cy="5248656"/>
          </a:xfrm>
        </p:spPr>
        <p:txBody>
          <a:bodyPr vert="horz" lIns="91440" tIns="45720" rIns="91440" bIns="45720" rtlCol="0" anchor="ctr">
            <a:normAutofit/>
          </a:bodyPr>
          <a:lstStyle/>
          <a:p>
            <a:r>
              <a:rPr lang="en-US" sz="2000">
                <a:cs typeface="Calibri"/>
              </a:rPr>
              <a:t>Reduce the number of redundant interests and data replies to increase overall available bandwidth.</a:t>
            </a:r>
          </a:p>
          <a:p>
            <a:pPr lvl="1"/>
            <a:r>
              <a:rPr lang="en-US" sz="2000">
                <a:cs typeface="Calibri"/>
              </a:rPr>
              <a:t>In a lossless environment, reducing the number of multicast duplicates to zero is optimal.</a:t>
            </a:r>
          </a:p>
          <a:p>
            <a:pPr lvl="1"/>
            <a:r>
              <a:rPr lang="en-US" sz="2000">
                <a:cs typeface="Calibri"/>
              </a:rPr>
              <a:t>However, in a lossy environment there is a benefit to having some duplicate messages multicasted.</a:t>
            </a:r>
          </a:p>
          <a:p>
            <a:endParaRPr lang="en-US" sz="2000">
              <a:cs typeface="Calibri"/>
            </a:endParaRPr>
          </a:p>
        </p:txBody>
      </p:sp>
    </p:spTree>
    <p:extLst>
      <p:ext uri="{BB962C8B-B14F-4D97-AF65-F5344CB8AC3E}">
        <p14:creationId xmlns:p14="http://schemas.microsoft.com/office/powerpoint/2010/main" val="4023398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5D16F-5513-459B-BCD9-6F9151E1A39F}"/>
              </a:ext>
            </a:extLst>
          </p:cNvPr>
          <p:cNvSpPr>
            <a:spLocks noGrp="1"/>
          </p:cNvSpPr>
          <p:nvPr>
            <p:ph type="title"/>
          </p:nvPr>
        </p:nvSpPr>
        <p:spPr>
          <a:xfrm>
            <a:off x="838200" y="365125"/>
            <a:ext cx="10515600" cy="1325563"/>
          </a:xfrm>
        </p:spPr>
        <p:txBody>
          <a:bodyPr>
            <a:normAutofit/>
          </a:bodyPr>
          <a:lstStyle/>
          <a:p>
            <a:r>
              <a:rPr lang="en-US">
                <a:cs typeface="Calibri Light"/>
              </a:rPr>
              <a:t>Adaptive Suppression Timers</a:t>
            </a:r>
            <a:endParaRPr lang="en-US" dirty="0"/>
          </a:p>
        </p:txBody>
      </p:sp>
      <p:graphicFrame>
        <p:nvGraphicFramePr>
          <p:cNvPr id="5" name="Content Placeholder 2">
            <a:extLst>
              <a:ext uri="{FF2B5EF4-FFF2-40B4-BE49-F238E27FC236}">
                <a16:creationId xmlns:a16="http://schemas.microsoft.com/office/drawing/2014/main" id="{463D74D7-4126-4A99-85C0-3450C94E1DE3}"/>
              </a:ext>
            </a:extLst>
          </p:cNvPr>
          <p:cNvGraphicFramePr>
            <a:graphicFrameLocks noGrp="1"/>
          </p:cNvGraphicFramePr>
          <p:nvPr>
            <p:ph idx="1"/>
            <p:extLst>
              <p:ext uri="{D42A27DB-BD31-4B8C-83A1-F6EECF244321}">
                <p14:modId xmlns:p14="http://schemas.microsoft.com/office/powerpoint/2010/main" val="36828029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7806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arallelogram 23">
            <a:extLst>
              <a:ext uri="{FF2B5EF4-FFF2-40B4-BE49-F238E27FC236}">
                <a16:creationId xmlns:a16="http://schemas.microsoft.com/office/drawing/2014/main" id="{DA0A2532-38A7-481A-A25C-45518D486641}"/>
              </a:ext>
            </a:extLst>
          </p:cNvPr>
          <p:cNvSpPr/>
          <p:nvPr/>
        </p:nvSpPr>
        <p:spPr>
          <a:xfrm>
            <a:off x="5171622" y="467743"/>
            <a:ext cx="1474944" cy="598099"/>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Calibri"/>
              </a:rPr>
              <a:t>Outgoing Interest</a:t>
            </a:r>
            <a:endParaRPr lang="en-US" dirty="0"/>
          </a:p>
        </p:txBody>
      </p:sp>
      <p:sp>
        <p:nvSpPr>
          <p:cNvPr id="25" name="Flowchart: Decision 24">
            <a:extLst>
              <a:ext uri="{FF2B5EF4-FFF2-40B4-BE49-F238E27FC236}">
                <a16:creationId xmlns:a16="http://schemas.microsoft.com/office/drawing/2014/main" id="{D5ECE6DD-975B-4225-B9D6-F474B14915DD}"/>
              </a:ext>
            </a:extLst>
          </p:cNvPr>
          <p:cNvSpPr/>
          <p:nvPr/>
        </p:nvSpPr>
        <p:spPr>
          <a:xfrm>
            <a:off x="4987026" y="1970090"/>
            <a:ext cx="1853720" cy="9193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cs typeface="Calibri"/>
              </a:rPr>
              <a:t>Is </a:t>
            </a:r>
            <a:r>
              <a:rPr lang="en-US" sz="1000" dirty="0" err="1">
                <a:cs typeface="Calibri"/>
              </a:rPr>
              <a:t>m_suppress</a:t>
            </a:r>
            <a:r>
              <a:rPr lang="en-US" sz="1000" dirty="0">
                <a:cs typeface="Calibri"/>
              </a:rPr>
              <a:t> &gt; 0?</a:t>
            </a:r>
          </a:p>
        </p:txBody>
      </p:sp>
      <p:sp>
        <p:nvSpPr>
          <p:cNvPr id="26" name="Flowchart: Process 25">
            <a:extLst>
              <a:ext uri="{FF2B5EF4-FFF2-40B4-BE49-F238E27FC236}">
                <a16:creationId xmlns:a16="http://schemas.microsoft.com/office/drawing/2014/main" id="{C5EC8A37-A194-4A8A-8EB4-2AEF81248F21}"/>
              </a:ext>
            </a:extLst>
          </p:cNvPr>
          <p:cNvSpPr/>
          <p:nvPr/>
        </p:nvSpPr>
        <p:spPr>
          <a:xfrm>
            <a:off x="2106762" y="1371034"/>
            <a:ext cx="1470324" cy="84268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Listen for duplicate interests for </a:t>
            </a:r>
            <a:r>
              <a:rPr lang="en-US" sz="1100" dirty="0" err="1">
                <a:cs typeface="Calibri"/>
              </a:rPr>
              <a:t>m_listen</a:t>
            </a:r>
            <a:endParaRPr lang="en-US" sz="1100" dirty="0">
              <a:cs typeface="Calibri"/>
            </a:endParaRPr>
          </a:p>
        </p:txBody>
      </p:sp>
      <p:cxnSp>
        <p:nvCxnSpPr>
          <p:cNvPr id="27" name="Connector: Elbow 26">
            <a:extLst>
              <a:ext uri="{FF2B5EF4-FFF2-40B4-BE49-F238E27FC236}">
                <a16:creationId xmlns:a16="http://schemas.microsoft.com/office/drawing/2014/main" id="{47B8F84E-6703-434B-B443-B71614938A6E}"/>
              </a:ext>
            </a:extLst>
          </p:cNvPr>
          <p:cNvCxnSpPr/>
          <p:nvPr/>
        </p:nvCxnSpPr>
        <p:spPr>
          <a:xfrm flipH="1">
            <a:off x="3562709" y="736120"/>
            <a:ext cx="1668731" cy="109651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Flowchart: Decision 27">
            <a:extLst>
              <a:ext uri="{FF2B5EF4-FFF2-40B4-BE49-F238E27FC236}">
                <a16:creationId xmlns:a16="http://schemas.microsoft.com/office/drawing/2014/main" id="{9AA2B22B-E6BB-4161-B08C-016A1CA8108E}"/>
              </a:ext>
            </a:extLst>
          </p:cNvPr>
          <p:cNvSpPr/>
          <p:nvPr/>
        </p:nvSpPr>
        <p:spPr>
          <a:xfrm>
            <a:off x="1915063" y="2918995"/>
            <a:ext cx="1853720" cy="9193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cs typeface="Calibri"/>
              </a:rPr>
              <a:t>Duplicate interest received?</a:t>
            </a:r>
          </a:p>
        </p:txBody>
      </p:sp>
      <p:sp>
        <p:nvSpPr>
          <p:cNvPr id="29" name="Flowchart: Process 28">
            <a:extLst>
              <a:ext uri="{FF2B5EF4-FFF2-40B4-BE49-F238E27FC236}">
                <a16:creationId xmlns:a16="http://schemas.microsoft.com/office/drawing/2014/main" id="{2CA90104-F2DB-4E85-880C-37E742050447}"/>
              </a:ext>
            </a:extLst>
          </p:cNvPr>
          <p:cNvSpPr/>
          <p:nvPr/>
        </p:nvSpPr>
        <p:spPr>
          <a:xfrm>
            <a:off x="621101" y="3086731"/>
            <a:ext cx="914400" cy="58389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Increase </a:t>
            </a:r>
            <a:r>
              <a:rPr lang="en-US" sz="1100" dirty="0" err="1">
                <a:cs typeface="Calibri"/>
              </a:rPr>
              <a:t>m_suppress</a:t>
            </a:r>
            <a:r>
              <a:rPr lang="en-US" sz="1100" dirty="0">
                <a:cs typeface="Calibri"/>
              </a:rPr>
              <a:t>.</a:t>
            </a:r>
          </a:p>
        </p:txBody>
      </p:sp>
      <p:sp>
        <p:nvSpPr>
          <p:cNvPr id="30" name="Flowchart: Process 29">
            <a:extLst>
              <a:ext uri="{FF2B5EF4-FFF2-40B4-BE49-F238E27FC236}">
                <a16:creationId xmlns:a16="http://schemas.microsoft.com/office/drawing/2014/main" id="{C4D81CA4-C08E-4B1F-B305-89E578267CE8}"/>
              </a:ext>
            </a:extLst>
          </p:cNvPr>
          <p:cNvSpPr/>
          <p:nvPr/>
        </p:nvSpPr>
        <p:spPr>
          <a:xfrm>
            <a:off x="2317791" y="4270823"/>
            <a:ext cx="996778" cy="58389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Decrease  </a:t>
            </a:r>
            <a:r>
              <a:rPr lang="en-US" sz="1100" dirty="0" err="1">
                <a:cs typeface="Calibri"/>
              </a:rPr>
              <a:t>m_suppress</a:t>
            </a:r>
            <a:r>
              <a:rPr lang="en-US" sz="1100" dirty="0">
                <a:cs typeface="Calibri"/>
              </a:rPr>
              <a:t>.</a:t>
            </a:r>
          </a:p>
        </p:txBody>
      </p:sp>
      <p:sp>
        <p:nvSpPr>
          <p:cNvPr id="31" name="Flowchart: Process 30">
            <a:extLst>
              <a:ext uri="{FF2B5EF4-FFF2-40B4-BE49-F238E27FC236}">
                <a16:creationId xmlns:a16="http://schemas.microsoft.com/office/drawing/2014/main" id="{4F24D143-5CB2-496D-A1AA-A16357E12C75}"/>
              </a:ext>
            </a:extLst>
          </p:cNvPr>
          <p:cNvSpPr/>
          <p:nvPr/>
        </p:nvSpPr>
        <p:spPr>
          <a:xfrm>
            <a:off x="8068573" y="1979675"/>
            <a:ext cx="1470324" cy="84268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Wait for random time up to </a:t>
            </a:r>
            <a:r>
              <a:rPr lang="en-US" sz="1100" dirty="0" err="1">
                <a:cs typeface="Calibri"/>
              </a:rPr>
              <a:t>m_suppress</a:t>
            </a:r>
            <a:r>
              <a:rPr lang="en-US" sz="1100" dirty="0">
                <a:cs typeface="Calibri"/>
              </a:rPr>
              <a:t>.</a:t>
            </a:r>
          </a:p>
        </p:txBody>
      </p:sp>
      <p:sp>
        <p:nvSpPr>
          <p:cNvPr id="32" name="Flowchart: Process 31">
            <a:extLst>
              <a:ext uri="{FF2B5EF4-FFF2-40B4-BE49-F238E27FC236}">
                <a16:creationId xmlns:a16="http://schemas.microsoft.com/office/drawing/2014/main" id="{EC8AF360-C4C3-4094-90F8-6E3770F0DF59}"/>
              </a:ext>
            </a:extLst>
          </p:cNvPr>
          <p:cNvSpPr/>
          <p:nvPr/>
        </p:nvSpPr>
        <p:spPr>
          <a:xfrm>
            <a:off x="5173930" y="3714542"/>
            <a:ext cx="1470324" cy="84268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Express interest</a:t>
            </a:r>
          </a:p>
        </p:txBody>
      </p:sp>
      <p:cxnSp>
        <p:nvCxnSpPr>
          <p:cNvPr id="34" name="Straight Arrow Connector 33">
            <a:extLst>
              <a:ext uri="{FF2B5EF4-FFF2-40B4-BE49-F238E27FC236}">
                <a16:creationId xmlns:a16="http://schemas.microsoft.com/office/drawing/2014/main" id="{06DBE6F8-E644-484D-A8E1-85C1BDEEB9CE}"/>
              </a:ext>
            </a:extLst>
          </p:cNvPr>
          <p:cNvCxnSpPr/>
          <p:nvPr/>
        </p:nvCxnSpPr>
        <p:spPr>
          <a:xfrm flipH="1">
            <a:off x="2843841" y="2226574"/>
            <a:ext cx="20127" cy="674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CA96CFA8-3EDF-4C92-B434-1F767E68D1E9}"/>
              </a:ext>
            </a:extLst>
          </p:cNvPr>
          <p:cNvCxnSpPr>
            <a:cxnSpLocks/>
          </p:cNvCxnSpPr>
          <p:nvPr/>
        </p:nvCxnSpPr>
        <p:spPr>
          <a:xfrm flipH="1" flipV="1">
            <a:off x="1540294" y="3375800"/>
            <a:ext cx="374769" cy="5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7238B60-42EC-4458-A06A-679E4DD5ABA9}"/>
              </a:ext>
            </a:extLst>
          </p:cNvPr>
          <p:cNvCxnSpPr>
            <a:cxnSpLocks/>
          </p:cNvCxnSpPr>
          <p:nvPr/>
        </p:nvCxnSpPr>
        <p:spPr>
          <a:xfrm flipH="1">
            <a:off x="2834256" y="3836836"/>
            <a:ext cx="5749" cy="425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7794B768-593D-4B10-A5E7-3FCD4C6AF881}"/>
              </a:ext>
            </a:extLst>
          </p:cNvPr>
          <p:cNvCxnSpPr>
            <a:cxnSpLocks/>
          </p:cNvCxnSpPr>
          <p:nvPr/>
        </p:nvCxnSpPr>
        <p:spPr>
          <a:xfrm>
            <a:off x="5916758" y="2892722"/>
            <a:ext cx="13421" cy="832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207F59B-2169-41C8-AA6C-EE9DD6024DAA}"/>
              </a:ext>
            </a:extLst>
          </p:cNvPr>
          <p:cNvCxnSpPr>
            <a:cxnSpLocks/>
          </p:cNvCxnSpPr>
          <p:nvPr/>
        </p:nvCxnSpPr>
        <p:spPr>
          <a:xfrm>
            <a:off x="5911965" y="1062004"/>
            <a:ext cx="18213" cy="919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Flowchart: Decision 38">
            <a:extLst>
              <a:ext uri="{FF2B5EF4-FFF2-40B4-BE49-F238E27FC236}">
                <a16:creationId xmlns:a16="http://schemas.microsoft.com/office/drawing/2014/main" id="{606D1983-41E6-4209-9EC8-0CC15CEF58C7}"/>
              </a:ext>
            </a:extLst>
          </p:cNvPr>
          <p:cNvSpPr/>
          <p:nvPr/>
        </p:nvSpPr>
        <p:spPr>
          <a:xfrm>
            <a:off x="7876874" y="3676202"/>
            <a:ext cx="1853720" cy="9193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cs typeface="Calibri"/>
              </a:rPr>
              <a:t>Duplicate interest received?</a:t>
            </a:r>
          </a:p>
        </p:txBody>
      </p:sp>
      <p:cxnSp>
        <p:nvCxnSpPr>
          <p:cNvPr id="40" name="Straight Arrow Connector 39">
            <a:extLst>
              <a:ext uri="{FF2B5EF4-FFF2-40B4-BE49-F238E27FC236}">
                <a16:creationId xmlns:a16="http://schemas.microsoft.com/office/drawing/2014/main" id="{9C18B3E2-D924-43FF-925F-AF0672F49C3F}"/>
              </a:ext>
            </a:extLst>
          </p:cNvPr>
          <p:cNvCxnSpPr>
            <a:cxnSpLocks/>
          </p:cNvCxnSpPr>
          <p:nvPr/>
        </p:nvCxnSpPr>
        <p:spPr>
          <a:xfrm flipH="1" flipV="1">
            <a:off x="6653840" y="4133007"/>
            <a:ext cx="1213449" cy="15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Flowchart: Process 40">
            <a:extLst>
              <a:ext uri="{FF2B5EF4-FFF2-40B4-BE49-F238E27FC236}">
                <a16:creationId xmlns:a16="http://schemas.microsoft.com/office/drawing/2014/main" id="{DE94F6C9-8209-4A37-A6DE-355E22D7FAE9}"/>
              </a:ext>
            </a:extLst>
          </p:cNvPr>
          <p:cNvSpPr/>
          <p:nvPr/>
        </p:nvSpPr>
        <p:spPr>
          <a:xfrm>
            <a:off x="8068572" y="5209788"/>
            <a:ext cx="1470324" cy="84268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Calibri"/>
              </a:rPr>
              <a:t>Suppress expressing outgoing interest.</a:t>
            </a:r>
          </a:p>
        </p:txBody>
      </p:sp>
      <p:cxnSp>
        <p:nvCxnSpPr>
          <p:cNvPr id="42" name="Straight Arrow Connector 41">
            <a:extLst>
              <a:ext uri="{FF2B5EF4-FFF2-40B4-BE49-F238E27FC236}">
                <a16:creationId xmlns:a16="http://schemas.microsoft.com/office/drawing/2014/main" id="{382326D2-0B35-4AAF-A52F-16059956488D}"/>
              </a:ext>
            </a:extLst>
          </p:cNvPr>
          <p:cNvCxnSpPr>
            <a:cxnSpLocks/>
          </p:cNvCxnSpPr>
          <p:nvPr/>
        </p:nvCxnSpPr>
        <p:spPr>
          <a:xfrm flipH="1">
            <a:off x="8796067" y="4598835"/>
            <a:ext cx="5749" cy="612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F028650-FA2A-417D-BA2A-E41F608EB7A3}"/>
              </a:ext>
            </a:extLst>
          </p:cNvPr>
          <p:cNvCxnSpPr>
            <a:cxnSpLocks/>
          </p:cNvCxnSpPr>
          <p:nvPr/>
        </p:nvCxnSpPr>
        <p:spPr>
          <a:xfrm>
            <a:off x="8797023" y="2811249"/>
            <a:ext cx="18212" cy="856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9F7E9D8-C1BA-4382-8F49-1057CAF10BA7}"/>
              </a:ext>
            </a:extLst>
          </p:cNvPr>
          <p:cNvCxnSpPr>
            <a:cxnSpLocks/>
          </p:cNvCxnSpPr>
          <p:nvPr/>
        </p:nvCxnSpPr>
        <p:spPr>
          <a:xfrm flipV="1">
            <a:off x="6836912" y="2412516"/>
            <a:ext cx="1187571" cy="5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D12ECE3A-3503-4207-A2FE-733D229C835F}"/>
              </a:ext>
            </a:extLst>
          </p:cNvPr>
          <p:cNvSpPr txBox="1"/>
          <p:nvPr/>
        </p:nvSpPr>
        <p:spPr>
          <a:xfrm>
            <a:off x="7192513" y="2124494"/>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yes</a:t>
            </a:r>
          </a:p>
        </p:txBody>
      </p:sp>
      <p:sp>
        <p:nvSpPr>
          <p:cNvPr id="46" name="TextBox 45">
            <a:extLst>
              <a:ext uri="{FF2B5EF4-FFF2-40B4-BE49-F238E27FC236}">
                <a16:creationId xmlns:a16="http://schemas.microsoft.com/office/drawing/2014/main" id="{E2E424D8-52F6-4A30-A6D6-10F045F45415}"/>
              </a:ext>
            </a:extLst>
          </p:cNvPr>
          <p:cNvSpPr txBox="1"/>
          <p:nvPr/>
        </p:nvSpPr>
        <p:spPr>
          <a:xfrm>
            <a:off x="5908135" y="3073399"/>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no</a:t>
            </a:r>
          </a:p>
        </p:txBody>
      </p:sp>
      <p:sp>
        <p:nvSpPr>
          <p:cNvPr id="47" name="TextBox 46">
            <a:extLst>
              <a:ext uri="{FF2B5EF4-FFF2-40B4-BE49-F238E27FC236}">
                <a16:creationId xmlns:a16="http://schemas.microsoft.com/office/drawing/2014/main" id="{75E98AF7-FD01-4BE7-A27E-7DCE70B8EADD}"/>
              </a:ext>
            </a:extLst>
          </p:cNvPr>
          <p:cNvSpPr txBox="1"/>
          <p:nvPr/>
        </p:nvSpPr>
        <p:spPr>
          <a:xfrm>
            <a:off x="8774022" y="4712418"/>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yes</a:t>
            </a:r>
          </a:p>
        </p:txBody>
      </p:sp>
      <p:sp>
        <p:nvSpPr>
          <p:cNvPr id="48" name="TextBox 47">
            <a:extLst>
              <a:ext uri="{FF2B5EF4-FFF2-40B4-BE49-F238E27FC236}">
                <a16:creationId xmlns:a16="http://schemas.microsoft.com/office/drawing/2014/main" id="{1BBAEE20-23C2-4C7F-B0AF-13C16C8F5A87}"/>
              </a:ext>
            </a:extLst>
          </p:cNvPr>
          <p:cNvSpPr txBox="1"/>
          <p:nvPr/>
        </p:nvSpPr>
        <p:spPr>
          <a:xfrm>
            <a:off x="7192512" y="3859361"/>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no</a:t>
            </a:r>
          </a:p>
        </p:txBody>
      </p:sp>
      <p:sp>
        <p:nvSpPr>
          <p:cNvPr id="49" name="TextBox 48">
            <a:extLst>
              <a:ext uri="{FF2B5EF4-FFF2-40B4-BE49-F238E27FC236}">
                <a16:creationId xmlns:a16="http://schemas.microsoft.com/office/drawing/2014/main" id="{067FDB6B-1AFD-4E79-8035-0C50B249C3BF}"/>
              </a:ext>
            </a:extLst>
          </p:cNvPr>
          <p:cNvSpPr txBox="1"/>
          <p:nvPr/>
        </p:nvSpPr>
        <p:spPr>
          <a:xfrm>
            <a:off x="2855342" y="3859360"/>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no</a:t>
            </a:r>
          </a:p>
        </p:txBody>
      </p:sp>
      <p:sp>
        <p:nvSpPr>
          <p:cNvPr id="50" name="TextBox 49">
            <a:extLst>
              <a:ext uri="{FF2B5EF4-FFF2-40B4-BE49-F238E27FC236}">
                <a16:creationId xmlns:a16="http://schemas.microsoft.com/office/drawing/2014/main" id="{343E50E3-3987-4702-835C-244B4FEB133C}"/>
              </a:ext>
            </a:extLst>
          </p:cNvPr>
          <p:cNvSpPr txBox="1"/>
          <p:nvPr/>
        </p:nvSpPr>
        <p:spPr>
          <a:xfrm>
            <a:off x="1614097" y="3073399"/>
            <a:ext cx="605767"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dirty="0"/>
              <a:t>yes</a:t>
            </a:r>
          </a:p>
        </p:txBody>
      </p:sp>
    </p:spTree>
    <p:extLst>
      <p:ext uri="{BB962C8B-B14F-4D97-AF65-F5344CB8AC3E}">
        <p14:creationId xmlns:p14="http://schemas.microsoft.com/office/powerpoint/2010/main" val="43774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64574"/>
            <a:ext cx="1154023" cy="233872"/>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Tree>
    <p:extLst>
      <p:ext uri="{BB962C8B-B14F-4D97-AF65-F5344CB8AC3E}">
        <p14:creationId xmlns:p14="http://schemas.microsoft.com/office/powerpoint/2010/main" val="3271240976"/>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86990" y="1454989"/>
            <a:ext cx="1360097" cy="32013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4799161" y="1632308"/>
            <a:ext cx="1227826" cy="363268"/>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13" name="TextBox 12">
            <a:extLst>
              <a:ext uri="{FF2B5EF4-FFF2-40B4-BE49-F238E27FC236}">
                <a16:creationId xmlns:a16="http://schemas.microsoft.com/office/drawing/2014/main" id="{747E7A5E-B327-43DB-A1C9-5C197285BB0B}"/>
              </a:ext>
            </a:extLst>
          </p:cNvPr>
          <p:cNvSpPr txBox="1"/>
          <p:nvPr/>
        </p:nvSpPr>
        <p:spPr>
          <a:xfrm>
            <a:off x="5752476" y="1549982"/>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Tree>
    <p:extLst>
      <p:ext uri="{BB962C8B-B14F-4D97-AF65-F5344CB8AC3E}">
        <p14:creationId xmlns:p14="http://schemas.microsoft.com/office/powerpoint/2010/main" val="1425962324"/>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Tree>
    <p:extLst>
      <p:ext uri="{BB962C8B-B14F-4D97-AF65-F5344CB8AC3E}">
        <p14:creationId xmlns:p14="http://schemas.microsoft.com/office/powerpoint/2010/main" val="909272124"/>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Tree>
    <p:extLst>
      <p:ext uri="{BB962C8B-B14F-4D97-AF65-F5344CB8AC3E}">
        <p14:creationId xmlns:p14="http://schemas.microsoft.com/office/powerpoint/2010/main" val="1667344117"/>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1000663" cy="24345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Tree>
    <p:extLst>
      <p:ext uri="{BB962C8B-B14F-4D97-AF65-F5344CB8AC3E}">
        <p14:creationId xmlns:p14="http://schemas.microsoft.com/office/powerpoint/2010/main" val="3242545000"/>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6988" y="3117969"/>
            <a:ext cx="1848927" cy="31534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Tree>
    <p:extLst>
      <p:ext uri="{BB962C8B-B14F-4D97-AF65-F5344CB8AC3E}">
        <p14:creationId xmlns:p14="http://schemas.microsoft.com/office/powerpoint/2010/main" val="2856864041"/>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
        <p:nvSpPr>
          <p:cNvPr id="22" name="TextBox 21">
            <a:extLst>
              <a:ext uri="{FF2B5EF4-FFF2-40B4-BE49-F238E27FC236}">
                <a16:creationId xmlns:a16="http://schemas.microsoft.com/office/drawing/2014/main" id="{C76809F5-BDD5-44C9-8440-71D9C1341A85}"/>
              </a:ext>
            </a:extLst>
          </p:cNvPr>
          <p:cNvSpPr txBox="1"/>
          <p:nvPr/>
        </p:nvSpPr>
        <p:spPr>
          <a:xfrm>
            <a:off x="6152550" y="3456796"/>
            <a:ext cx="5038783"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Duplicate interest received.</a:t>
            </a:r>
            <a:r>
              <a:rPr lang="en-US" sz="1400">
                <a:solidFill>
                  <a:srgbClr val="FF0000"/>
                </a:solidFill>
                <a:cs typeface="Calibri"/>
              </a:rPr>
              <a:t>  Suppress this interest.</a:t>
            </a:r>
            <a:endParaRPr lang="en-US"/>
          </a:p>
        </p:txBody>
      </p:sp>
    </p:spTree>
    <p:extLst>
      <p:ext uri="{BB962C8B-B14F-4D97-AF65-F5344CB8AC3E}">
        <p14:creationId xmlns:p14="http://schemas.microsoft.com/office/powerpoint/2010/main" val="4205245146"/>
      </p:ext>
    </p:extLst>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1844135" cy="463909"/>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
        <p:nvSpPr>
          <p:cNvPr id="2" name="TextBox 1">
            <a:extLst>
              <a:ext uri="{FF2B5EF4-FFF2-40B4-BE49-F238E27FC236}">
                <a16:creationId xmlns:a16="http://schemas.microsoft.com/office/drawing/2014/main" id="{0816199C-2BDC-4789-8D65-AE02202EA0B5}"/>
              </a:ext>
            </a:extLst>
          </p:cNvPr>
          <p:cNvSpPr txBox="1"/>
          <p:nvPr/>
        </p:nvSpPr>
        <p:spPr>
          <a:xfrm>
            <a:off x="3909682" y="188343"/>
            <a:ext cx="449723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cs typeface="Calibri"/>
              </a:rPr>
              <a:t>Alternatively</a:t>
            </a:r>
            <a:endParaRPr lang="en-US" sz="2400" dirty="0">
              <a:cs typeface="Calibri"/>
            </a:endParaRPr>
          </a:p>
        </p:txBody>
      </p:sp>
      <p:cxnSp>
        <p:nvCxnSpPr>
          <p:cNvPr id="25" name="Straight Arrow Connector 24">
            <a:extLst>
              <a:ext uri="{FF2B5EF4-FFF2-40B4-BE49-F238E27FC236}">
                <a16:creationId xmlns:a16="http://schemas.microsoft.com/office/drawing/2014/main" id="{2F484B3F-B0AB-4313-A594-502244E6CD3C}"/>
              </a:ext>
            </a:extLst>
          </p:cNvPr>
          <p:cNvCxnSpPr>
            <a:cxnSpLocks/>
          </p:cNvCxnSpPr>
          <p:nvPr/>
        </p:nvCxnSpPr>
        <p:spPr>
          <a:xfrm flipH="1">
            <a:off x="4209689" y="3228195"/>
            <a:ext cx="1788543" cy="51183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030446"/>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FEEAC31-5861-4640-87B5-5723E4B8C0D1}"/>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ea typeface="+mj-lt"/>
                <a:cs typeface="+mj-lt"/>
              </a:rPr>
              <a:t>Non-Functional Requirements</a:t>
            </a:r>
            <a:endParaRPr lang="en-US" sz="4000">
              <a:solidFill>
                <a:srgbClr val="FFFFFF"/>
              </a:solidFill>
            </a:endParaRPr>
          </a:p>
        </p:txBody>
      </p:sp>
      <p:sp>
        <p:nvSpPr>
          <p:cNvPr id="3" name="Content Placeholder 2">
            <a:extLst>
              <a:ext uri="{FF2B5EF4-FFF2-40B4-BE49-F238E27FC236}">
                <a16:creationId xmlns:a16="http://schemas.microsoft.com/office/drawing/2014/main" id="{55E03F30-B614-4612-BAB4-3065A86967DB}"/>
              </a:ext>
            </a:extLst>
          </p:cNvPr>
          <p:cNvSpPr>
            <a:spLocks noGrp="1"/>
          </p:cNvSpPr>
          <p:nvPr>
            <p:ph idx="1"/>
          </p:nvPr>
        </p:nvSpPr>
        <p:spPr>
          <a:xfrm>
            <a:off x="5120640" y="804672"/>
            <a:ext cx="6281928" cy="5248656"/>
          </a:xfrm>
        </p:spPr>
        <p:txBody>
          <a:bodyPr vert="horz" lIns="91440" tIns="45720" rIns="91440" bIns="45720" rtlCol="0" anchor="ctr">
            <a:normAutofit/>
          </a:bodyPr>
          <a:lstStyle/>
          <a:p>
            <a:r>
              <a:rPr lang="en-US" sz="2000">
                <a:ea typeface="+mn-lt"/>
                <a:cs typeface="+mn-lt"/>
              </a:rPr>
              <a:t>Ideally, NFD should perform functional requirements without interaction from the application layer.</a:t>
            </a:r>
          </a:p>
          <a:p>
            <a:r>
              <a:rPr lang="en-US" sz="2000">
                <a:cs typeface="Calibri"/>
              </a:rPr>
              <a:t>Minimize adverse effects on delay caused by satisfying functional requirements.</a:t>
            </a:r>
          </a:p>
        </p:txBody>
      </p:sp>
    </p:spTree>
    <p:extLst>
      <p:ext uri="{BB962C8B-B14F-4D97-AF65-F5344CB8AC3E}">
        <p14:creationId xmlns:p14="http://schemas.microsoft.com/office/powerpoint/2010/main" val="2001277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2529455" cy="68436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
        <p:nvSpPr>
          <p:cNvPr id="2" name="TextBox 1">
            <a:extLst>
              <a:ext uri="{FF2B5EF4-FFF2-40B4-BE49-F238E27FC236}">
                <a16:creationId xmlns:a16="http://schemas.microsoft.com/office/drawing/2014/main" id="{0816199C-2BDC-4789-8D65-AE02202EA0B5}"/>
              </a:ext>
            </a:extLst>
          </p:cNvPr>
          <p:cNvSpPr txBox="1"/>
          <p:nvPr/>
        </p:nvSpPr>
        <p:spPr>
          <a:xfrm>
            <a:off x="3909682" y="188343"/>
            <a:ext cx="449723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cs typeface="Calibri"/>
              </a:rPr>
              <a:t>Alternatively</a:t>
            </a:r>
            <a:endParaRPr lang="en-US" sz="2400" dirty="0">
              <a:cs typeface="Calibri"/>
            </a:endParaRPr>
          </a:p>
        </p:txBody>
      </p:sp>
      <p:cxnSp>
        <p:nvCxnSpPr>
          <p:cNvPr id="25" name="Straight Arrow Connector 24">
            <a:extLst>
              <a:ext uri="{FF2B5EF4-FFF2-40B4-BE49-F238E27FC236}">
                <a16:creationId xmlns:a16="http://schemas.microsoft.com/office/drawing/2014/main" id="{2F484B3F-B0AB-4313-A594-502244E6CD3C}"/>
              </a:ext>
            </a:extLst>
          </p:cNvPr>
          <p:cNvCxnSpPr>
            <a:cxnSpLocks/>
          </p:cNvCxnSpPr>
          <p:nvPr/>
        </p:nvCxnSpPr>
        <p:spPr>
          <a:xfrm flipH="1">
            <a:off x="3466859" y="3223403"/>
            <a:ext cx="2526581" cy="737077"/>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22" name="TextBox 21">
            <a:extLst>
              <a:ext uri="{FF2B5EF4-FFF2-40B4-BE49-F238E27FC236}">
                <a16:creationId xmlns:a16="http://schemas.microsoft.com/office/drawing/2014/main" id="{422D899D-2AAD-4913-A9B2-BDBABFF73B36}"/>
              </a:ext>
            </a:extLst>
          </p:cNvPr>
          <p:cNvSpPr txBox="1"/>
          <p:nvPr/>
        </p:nvSpPr>
        <p:spPr>
          <a:xfrm>
            <a:off x="6157342" y="3662871"/>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26" name="TextBox 25">
            <a:extLst>
              <a:ext uri="{FF2B5EF4-FFF2-40B4-BE49-F238E27FC236}">
                <a16:creationId xmlns:a16="http://schemas.microsoft.com/office/drawing/2014/main" id="{5D412A5A-FCBF-4662-AE2E-0813D78476FF}"/>
              </a:ext>
            </a:extLst>
          </p:cNvPr>
          <p:cNvSpPr txBox="1"/>
          <p:nvPr/>
        </p:nvSpPr>
        <p:spPr>
          <a:xfrm>
            <a:off x="1144436" y="3816230"/>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Tree>
    <p:extLst>
      <p:ext uri="{BB962C8B-B14F-4D97-AF65-F5344CB8AC3E}">
        <p14:creationId xmlns:p14="http://schemas.microsoft.com/office/powerpoint/2010/main" val="3247607642"/>
      </p:ext>
    </p:extLst>
  </p:cSld>
  <p:clrMapOvr>
    <a:masterClrMapping/>
  </p:clrMapOvr>
  <p:transition spd="slow">
    <p:wipe dir="d"/>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8E86527-D963-4597-B7B3-4C6AB0BD8D1D}"/>
              </a:ext>
            </a:extLst>
          </p:cNvPr>
          <p:cNvSpPr/>
          <p:nvPr/>
        </p:nvSpPr>
        <p:spPr>
          <a:xfrm>
            <a:off x="6007817" y="3094004"/>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548FCD0-55B2-4114-83A3-8E78BBDFF19D}"/>
              </a:ext>
            </a:extLst>
          </p:cNvPr>
          <p:cNvSpPr/>
          <p:nvPr/>
        </p:nvSpPr>
        <p:spPr>
          <a:xfrm>
            <a:off x="3333629" y="2926269"/>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A74AAE4D-9932-4299-97F4-BAA1789DA743}"/>
              </a:ext>
            </a:extLst>
          </p:cNvPr>
          <p:cNvCxnSpPr/>
          <p:nvPr/>
        </p:nvCxnSpPr>
        <p:spPr>
          <a:xfrm flipH="1">
            <a:off x="3466860" y="1435819"/>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FFCA236-64FC-49DA-82E9-616ADEECA3F9}"/>
              </a:ext>
            </a:extLst>
          </p:cNvPr>
          <p:cNvCxnSpPr>
            <a:cxnSpLocks/>
          </p:cNvCxnSpPr>
          <p:nvPr/>
        </p:nvCxnSpPr>
        <p:spPr>
          <a:xfrm flipH="1">
            <a:off x="5978105" y="1435818"/>
            <a:ext cx="34506" cy="456624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03E3759-F849-40B1-BC6D-FB357556F827}"/>
              </a:ext>
            </a:extLst>
          </p:cNvPr>
          <p:cNvCxnSpPr/>
          <p:nvPr/>
        </p:nvCxnSpPr>
        <p:spPr>
          <a:xfrm>
            <a:off x="3491782" y="1454989"/>
            <a:ext cx="2515078" cy="47349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Rectangle 6">
            <a:extLst>
              <a:ext uri="{FF2B5EF4-FFF2-40B4-BE49-F238E27FC236}">
                <a16:creationId xmlns:a16="http://schemas.microsoft.com/office/drawing/2014/main" id="{10B650F2-BA31-4239-AD87-5E3DF3BAA231}"/>
              </a:ext>
            </a:extLst>
          </p:cNvPr>
          <p:cNvSpPr/>
          <p:nvPr/>
        </p:nvSpPr>
        <p:spPr>
          <a:xfrm>
            <a:off x="3343214" y="1435817"/>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2F3EAC5-6654-4308-A52F-E87F9ADA49B1}"/>
              </a:ext>
            </a:extLst>
          </p:cNvPr>
          <p:cNvCxnSpPr>
            <a:cxnSpLocks/>
          </p:cNvCxnSpPr>
          <p:nvPr/>
        </p:nvCxnSpPr>
        <p:spPr>
          <a:xfrm flipH="1">
            <a:off x="3486029" y="1627516"/>
            <a:ext cx="2540958" cy="73228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TextBox 10">
            <a:extLst>
              <a:ext uri="{FF2B5EF4-FFF2-40B4-BE49-F238E27FC236}">
                <a16:creationId xmlns:a16="http://schemas.microsoft.com/office/drawing/2014/main" id="{5FE75ADB-4192-46B1-9F46-CC036F9C27A9}"/>
              </a:ext>
            </a:extLst>
          </p:cNvPr>
          <p:cNvSpPr txBox="1"/>
          <p:nvPr/>
        </p:nvSpPr>
        <p:spPr>
          <a:xfrm>
            <a:off x="1154022" y="2225136"/>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12" name="TextBox 11">
            <a:extLst>
              <a:ext uri="{FF2B5EF4-FFF2-40B4-BE49-F238E27FC236}">
                <a16:creationId xmlns:a16="http://schemas.microsoft.com/office/drawing/2014/main" id="{4A22BB54-6560-4DDB-B60E-5F008DE66CB7}"/>
              </a:ext>
            </a:extLst>
          </p:cNvPr>
          <p:cNvSpPr txBox="1"/>
          <p:nvPr/>
        </p:nvSpPr>
        <p:spPr>
          <a:xfrm>
            <a:off x="1144436" y="1333739"/>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Listen for m_listen</a:t>
            </a:r>
            <a:r>
              <a:rPr lang="en-US" sz="1400">
                <a:solidFill>
                  <a:srgbClr val="FF0000"/>
                </a:solidFill>
                <a:cs typeface="Calibri"/>
              </a:rPr>
              <a:t> time.</a:t>
            </a:r>
            <a:endParaRPr lang="en-US" sz="1400">
              <a:solidFill>
                <a:srgbClr val="FF0000"/>
              </a:solidFill>
            </a:endParaRPr>
          </a:p>
        </p:txBody>
      </p:sp>
      <p:cxnSp>
        <p:nvCxnSpPr>
          <p:cNvPr id="13" name="Straight Arrow Connector 12">
            <a:extLst>
              <a:ext uri="{FF2B5EF4-FFF2-40B4-BE49-F238E27FC236}">
                <a16:creationId xmlns:a16="http://schemas.microsoft.com/office/drawing/2014/main" id="{942AC7DC-EE02-44D4-9412-3FE153770833}"/>
              </a:ext>
            </a:extLst>
          </p:cNvPr>
          <p:cNvCxnSpPr>
            <a:cxnSpLocks/>
          </p:cNvCxnSpPr>
          <p:nvPr/>
        </p:nvCxnSpPr>
        <p:spPr>
          <a:xfrm>
            <a:off x="3482196" y="3117969"/>
            <a:ext cx="2529455" cy="68436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4" name="TextBox 13">
            <a:extLst>
              <a:ext uri="{FF2B5EF4-FFF2-40B4-BE49-F238E27FC236}">
                <a16:creationId xmlns:a16="http://schemas.microsoft.com/office/drawing/2014/main" id="{CAE8BC70-F995-4A3C-BBBF-A54E5596E4A1}"/>
              </a:ext>
            </a:extLst>
          </p:cNvPr>
          <p:cNvSpPr txBox="1"/>
          <p:nvPr/>
        </p:nvSpPr>
        <p:spPr>
          <a:xfrm>
            <a:off x="85306" y="2833778"/>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15" name="Rectangle 14">
            <a:extLst>
              <a:ext uri="{FF2B5EF4-FFF2-40B4-BE49-F238E27FC236}">
                <a16:creationId xmlns:a16="http://schemas.microsoft.com/office/drawing/2014/main" id="{E4EFC335-F5EB-498E-9A59-EACEE7E76F1D}"/>
              </a:ext>
            </a:extLst>
          </p:cNvPr>
          <p:cNvSpPr/>
          <p:nvPr/>
        </p:nvSpPr>
        <p:spPr>
          <a:xfrm>
            <a:off x="3338421" y="2926269"/>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1A5484-7557-4478-9E8E-63F05F2E9135}"/>
              </a:ext>
            </a:extLst>
          </p:cNvPr>
          <p:cNvSpPr/>
          <p:nvPr/>
        </p:nvSpPr>
        <p:spPr>
          <a:xfrm>
            <a:off x="6007818" y="164668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E73FB48-CC57-47DE-8A46-A1750CBD82A4}"/>
              </a:ext>
            </a:extLst>
          </p:cNvPr>
          <p:cNvSpPr txBox="1"/>
          <p:nvPr/>
        </p:nvSpPr>
        <p:spPr>
          <a:xfrm>
            <a:off x="6119003" y="1793815"/>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18" name="TextBox 17">
            <a:extLst>
              <a:ext uri="{FF2B5EF4-FFF2-40B4-BE49-F238E27FC236}">
                <a16:creationId xmlns:a16="http://schemas.microsoft.com/office/drawing/2014/main" id="{6E893CB1-8572-4577-A374-4CDA6F15FE63}"/>
              </a:ext>
            </a:extLst>
          </p:cNvPr>
          <p:cNvSpPr txBox="1"/>
          <p:nvPr/>
        </p:nvSpPr>
        <p:spPr>
          <a:xfrm>
            <a:off x="3042247" y="1050983"/>
            <a:ext cx="807050"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rPr>
              <a:t>Node</a:t>
            </a:r>
            <a:r>
              <a:rPr lang="en-US" sz="1400">
                <a:solidFill>
                  <a:srgbClr val="000000"/>
                </a:solidFill>
                <a:cs typeface="Calibri"/>
              </a:rPr>
              <a:t> A</a:t>
            </a:r>
          </a:p>
        </p:txBody>
      </p:sp>
      <p:sp>
        <p:nvSpPr>
          <p:cNvPr id="19" name="TextBox 18">
            <a:extLst>
              <a:ext uri="{FF2B5EF4-FFF2-40B4-BE49-F238E27FC236}">
                <a16:creationId xmlns:a16="http://schemas.microsoft.com/office/drawing/2014/main" id="{5BF09F19-76A9-489B-88F0-F305BDF48A1F}"/>
              </a:ext>
            </a:extLst>
          </p:cNvPr>
          <p:cNvSpPr txBox="1"/>
          <p:nvPr/>
        </p:nvSpPr>
        <p:spPr>
          <a:xfrm>
            <a:off x="5117378" y="1022228"/>
            <a:ext cx="1765541"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a:solidFill>
                  <a:srgbClr val="000000"/>
                </a:solidFill>
                <a:cs typeface="Calibri"/>
              </a:rPr>
              <a:t>Other Nodes</a:t>
            </a:r>
            <a:endParaRPr lang="en-US" sz="1400" dirty="0">
              <a:solidFill>
                <a:srgbClr val="000000"/>
              </a:solidFill>
              <a:cs typeface="Calibri"/>
            </a:endParaRPr>
          </a:p>
        </p:txBody>
      </p:sp>
      <p:sp>
        <p:nvSpPr>
          <p:cNvPr id="20" name="Rectangle 19">
            <a:extLst>
              <a:ext uri="{FF2B5EF4-FFF2-40B4-BE49-F238E27FC236}">
                <a16:creationId xmlns:a16="http://schemas.microsoft.com/office/drawing/2014/main" id="{0D82CB16-2402-40D5-BA70-F39752EDF3E3}"/>
              </a:ext>
            </a:extLst>
          </p:cNvPr>
          <p:cNvSpPr/>
          <p:nvPr/>
        </p:nvSpPr>
        <p:spPr>
          <a:xfrm>
            <a:off x="6007817" y="3094004"/>
            <a:ext cx="152400" cy="7274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1CF1E0-B185-4642-955C-D090B889A867}"/>
              </a:ext>
            </a:extLst>
          </p:cNvPr>
          <p:cNvSpPr txBox="1"/>
          <p:nvPr/>
        </p:nvSpPr>
        <p:spPr>
          <a:xfrm>
            <a:off x="6157343" y="3039853"/>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New interest. Wait up </a:t>
            </a:r>
            <a:r>
              <a:rPr lang="en-US" sz="1400">
                <a:solidFill>
                  <a:srgbClr val="FF0000"/>
                </a:solidFill>
                <a:cs typeface="Calibri"/>
              </a:rPr>
              <a:t>to m_suppress time.</a:t>
            </a:r>
          </a:p>
        </p:txBody>
      </p:sp>
      <p:sp>
        <p:nvSpPr>
          <p:cNvPr id="2" name="TextBox 1">
            <a:extLst>
              <a:ext uri="{FF2B5EF4-FFF2-40B4-BE49-F238E27FC236}">
                <a16:creationId xmlns:a16="http://schemas.microsoft.com/office/drawing/2014/main" id="{0816199C-2BDC-4789-8D65-AE02202EA0B5}"/>
              </a:ext>
            </a:extLst>
          </p:cNvPr>
          <p:cNvSpPr txBox="1"/>
          <p:nvPr/>
        </p:nvSpPr>
        <p:spPr>
          <a:xfrm>
            <a:off x="3909682" y="188343"/>
            <a:ext cx="4497237"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cs typeface="Calibri"/>
              </a:rPr>
              <a:t>Alternatively</a:t>
            </a:r>
            <a:endParaRPr lang="en-US" sz="2400" dirty="0">
              <a:cs typeface="Calibri"/>
            </a:endParaRPr>
          </a:p>
        </p:txBody>
      </p:sp>
      <p:cxnSp>
        <p:nvCxnSpPr>
          <p:cNvPr id="25" name="Straight Arrow Connector 24">
            <a:extLst>
              <a:ext uri="{FF2B5EF4-FFF2-40B4-BE49-F238E27FC236}">
                <a16:creationId xmlns:a16="http://schemas.microsoft.com/office/drawing/2014/main" id="{2F484B3F-B0AB-4313-A594-502244E6CD3C}"/>
              </a:ext>
            </a:extLst>
          </p:cNvPr>
          <p:cNvCxnSpPr>
            <a:cxnSpLocks/>
          </p:cNvCxnSpPr>
          <p:nvPr/>
        </p:nvCxnSpPr>
        <p:spPr>
          <a:xfrm flipH="1">
            <a:off x="3466859" y="3223403"/>
            <a:ext cx="2526581" cy="737077"/>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22" name="TextBox 21">
            <a:extLst>
              <a:ext uri="{FF2B5EF4-FFF2-40B4-BE49-F238E27FC236}">
                <a16:creationId xmlns:a16="http://schemas.microsoft.com/office/drawing/2014/main" id="{422D899D-2AAD-4913-A9B2-BDBABFF73B36}"/>
              </a:ext>
            </a:extLst>
          </p:cNvPr>
          <p:cNvSpPr txBox="1"/>
          <p:nvPr/>
        </p:nvSpPr>
        <p:spPr>
          <a:xfrm>
            <a:off x="6157342" y="3662871"/>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FF0000"/>
                </a:solidFill>
              </a:rPr>
              <a:t>m_suppress increased</a:t>
            </a:r>
            <a:endParaRPr lang="en-US"/>
          </a:p>
        </p:txBody>
      </p:sp>
      <p:sp>
        <p:nvSpPr>
          <p:cNvPr id="26" name="TextBox 25">
            <a:extLst>
              <a:ext uri="{FF2B5EF4-FFF2-40B4-BE49-F238E27FC236}">
                <a16:creationId xmlns:a16="http://schemas.microsoft.com/office/drawing/2014/main" id="{5D412A5A-FCBF-4662-AE2E-0813D78476FF}"/>
              </a:ext>
            </a:extLst>
          </p:cNvPr>
          <p:cNvSpPr txBox="1"/>
          <p:nvPr/>
        </p:nvSpPr>
        <p:spPr>
          <a:xfrm>
            <a:off x="1144436" y="3816230"/>
            <a:ext cx="2263955"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m_suppress increased</a:t>
            </a:r>
          </a:p>
        </p:txBody>
      </p:sp>
      <p:sp>
        <p:nvSpPr>
          <p:cNvPr id="27" name="Rectangle 26">
            <a:extLst>
              <a:ext uri="{FF2B5EF4-FFF2-40B4-BE49-F238E27FC236}">
                <a16:creationId xmlns:a16="http://schemas.microsoft.com/office/drawing/2014/main" id="{52845644-D21E-4D5A-BD68-D77FBB69B618}"/>
              </a:ext>
            </a:extLst>
          </p:cNvPr>
          <p:cNvSpPr/>
          <p:nvPr/>
        </p:nvSpPr>
        <p:spPr>
          <a:xfrm>
            <a:off x="3324044" y="4306495"/>
            <a:ext cx="147608" cy="11444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D0701C90-A460-4E19-8907-8CF6159A9693}"/>
              </a:ext>
            </a:extLst>
          </p:cNvPr>
          <p:cNvSpPr txBox="1"/>
          <p:nvPr/>
        </p:nvSpPr>
        <p:spPr>
          <a:xfrm>
            <a:off x="75721" y="4214004"/>
            <a:ext cx="333267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rgbClr val="FF0000"/>
                </a:solidFill>
              </a:rPr>
              <a:t>New interest. Wait up </a:t>
            </a:r>
            <a:r>
              <a:rPr lang="en-US" sz="1400">
                <a:solidFill>
                  <a:srgbClr val="FF0000"/>
                </a:solidFill>
                <a:cs typeface="Calibri"/>
              </a:rPr>
              <a:t>to m_suppress time.</a:t>
            </a:r>
            <a:endParaRPr lang="en-US" sz="1400">
              <a:solidFill>
                <a:srgbClr val="FF0000"/>
              </a:solidFill>
            </a:endParaRPr>
          </a:p>
        </p:txBody>
      </p:sp>
      <p:sp>
        <p:nvSpPr>
          <p:cNvPr id="29" name="Rectangle 28">
            <a:extLst>
              <a:ext uri="{FF2B5EF4-FFF2-40B4-BE49-F238E27FC236}">
                <a16:creationId xmlns:a16="http://schemas.microsoft.com/office/drawing/2014/main" id="{2F49823C-783A-466D-99B9-60D04082FDD9}"/>
              </a:ext>
            </a:extLst>
          </p:cNvPr>
          <p:cNvSpPr/>
          <p:nvPr/>
        </p:nvSpPr>
        <p:spPr>
          <a:xfrm>
            <a:off x="3328836" y="4306495"/>
            <a:ext cx="138023" cy="95753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3766E78A-89AF-417A-B41D-60BADD40EA33}"/>
              </a:ext>
            </a:extLst>
          </p:cNvPr>
          <p:cNvCxnSpPr>
            <a:cxnSpLocks/>
          </p:cNvCxnSpPr>
          <p:nvPr/>
        </p:nvCxnSpPr>
        <p:spPr>
          <a:xfrm>
            <a:off x="3467818" y="4742610"/>
            <a:ext cx="904814" cy="36806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056200223"/>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90EB73C6-6295-4D4A-BA31-6A76E202DA3C}"/>
              </a:ext>
            </a:extLst>
          </p:cNvPr>
          <p:cNvSpPr>
            <a:spLocks noGrp="1"/>
          </p:cNvSpPr>
          <p:nvPr>
            <p:ph type="title"/>
          </p:nvPr>
        </p:nvSpPr>
        <p:spPr>
          <a:xfrm>
            <a:off x="535020" y="685800"/>
            <a:ext cx="2780271" cy="5105400"/>
          </a:xfrm>
        </p:spPr>
        <p:txBody>
          <a:bodyPr>
            <a:normAutofit/>
          </a:bodyPr>
          <a:lstStyle/>
          <a:p>
            <a:r>
              <a:rPr lang="en-US" sz="4000">
                <a:solidFill>
                  <a:srgbClr val="FFFFFF"/>
                </a:solidFill>
                <a:cs typeface="Calibri Light"/>
              </a:rPr>
              <a:t>Tracking Multicast Prefix Flows</a:t>
            </a:r>
            <a:endParaRPr lang="en-US" sz="4000">
              <a:solidFill>
                <a:srgbClr val="FFFFFF"/>
              </a:solidFill>
            </a:endParaRPr>
          </a:p>
        </p:txBody>
      </p:sp>
      <p:graphicFrame>
        <p:nvGraphicFramePr>
          <p:cNvPr id="5" name="Content Placeholder 2">
            <a:extLst>
              <a:ext uri="{FF2B5EF4-FFF2-40B4-BE49-F238E27FC236}">
                <a16:creationId xmlns:a16="http://schemas.microsoft.com/office/drawing/2014/main" id="{10BDEDAB-D6D7-4A3A-94D5-1B034DD670B8}"/>
              </a:ext>
            </a:extLst>
          </p:cNvPr>
          <p:cNvGraphicFramePr>
            <a:graphicFrameLocks noGrp="1"/>
          </p:cNvGraphicFramePr>
          <p:nvPr>
            <p:ph idx="1"/>
            <p:extLst>
              <p:ext uri="{D42A27DB-BD31-4B8C-83A1-F6EECF244321}">
                <p14:modId xmlns:p14="http://schemas.microsoft.com/office/powerpoint/2010/main" val="261162419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7124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E3B62B-94E1-4BA9-9537-1FF53F80FC1E}"/>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cs typeface="Calibri Light"/>
              </a:rPr>
              <a:t>Data Reply Suppression</a:t>
            </a:r>
            <a:endParaRPr lang="en-US">
              <a:solidFill>
                <a:schemeClr val="accent1"/>
              </a:solidFill>
            </a:endParaRPr>
          </a:p>
        </p:txBody>
      </p:sp>
      <p:cxnSp>
        <p:nvCxnSpPr>
          <p:cNvPr id="6"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F137492-AB12-4C15-9C4D-46784CAC1B8B}"/>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200">
                <a:cs typeface="Calibri"/>
              </a:rPr>
              <a:t>Multicasted data reply suppression follows the same scheme as interest suppression (basic) with a few caveats.</a:t>
            </a:r>
            <a:endParaRPr lang="en-US" sz="2200"/>
          </a:p>
          <a:p>
            <a:pPr marL="1143000" lvl="1" indent="-457200"/>
            <a:r>
              <a:rPr lang="en-US" sz="2200">
                <a:cs typeface="Calibri"/>
              </a:rPr>
              <a:t>There is less effect of interest timing.  Two nodes could be downloading the same file at different segments.  If there are two producers then there will still be two data replies for  each node's segment interest.</a:t>
            </a:r>
          </a:p>
          <a:p>
            <a:pPr marL="1143000" lvl="1" indent="-457200"/>
            <a:r>
              <a:rPr lang="en-US" sz="2200">
                <a:cs typeface="Calibri"/>
              </a:rPr>
              <a:t>Forwarding nodes may have data cached and thus also need to participate in data reply suppression.</a:t>
            </a:r>
          </a:p>
          <a:p>
            <a:pPr marL="1143000" lvl="1" indent="-457200"/>
            <a:r>
              <a:rPr lang="en-US" sz="2200">
                <a:cs typeface="Calibri"/>
              </a:rPr>
              <a:t>If there is no need for data replies to be multicasted then a multicast/unicast switch is a better solution.</a:t>
            </a:r>
          </a:p>
        </p:txBody>
      </p:sp>
    </p:spTree>
    <p:extLst>
      <p:ext uri="{BB962C8B-B14F-4D97-AF65-F5344CB8AC3E}">
        <p14:creationId xmlns:p14="http://schemas.microsoft.com/office/powerpoint/2010/main" val="636633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6F92-9AA4-4480-8719-EB41BFAD103F}"/>
              </a:ext>
            </a:extLst>
          </p:cNvPr>
          <p:cNvSpPr>
            <a:spLocks noGrp="1"/>
          </p:cNvSpPr>
          <p:nvPr>
            <p:ph type="title"/>
          </p:nvPr>
        </p:nvSpPr>
        <p:spPr>
          <a:xfrm>
            <a:off x="838200" y="365125"/>
            <a:ext cx="10515600" cy="1325563"/>
          </a:xfrm>
        </p:spPr>
        <p:txBody>
          <a:bodyPr>
            <a:normAutofit/>
          </a:bodyPr>
          <a:lstStyle/>
          <a:p>
            <a:r>
              <a:rPr lang="en-US" dirty="0">
                <a:cs typeface="Calibri Light"/>
              </a:rPr>
              <a:t>Caveats</a:t>
            </a:r>
            <a:endParaRPr lang="en-US" dirty="0"/>
          </a:p>
        </p:txBody>
      </p:sp>
      <p:graphicFrame>
        <p:nvGraphicFramePr>
          <p:cNvPr id="4" name="Diagram 3">
            <a:extLst>
              <a:ext uri="{FF2B5EF4-FFF2-40B4-BE49-F238E27FC236}">
                <a16:creationId xmlns:a16="http://schemas.microsoft.com/office/drawing/2014/main" id="{4CFBD0A1-4D4E-45A5-9FF6-83C48E07DD73}"/>
              </a:ext>
            </a:extLst>
          </p:cNvPr>
          <p:cNvGraphicFramePr/>
          <p:nvPr>
            <p:extLst>
              <p:ext uri="{D42A27DB-BD31-4B8C-83A1-F6EECF244321}">
                <p14:modId xmlns:p14="http://schemas.microsoft.com/office/powerpoint/2010/main" val="10825617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18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A9FCF61C-3C0F-4E79-8204-754405057E4C}"/>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cs typeface="Calibri Light"/>
              </a:rPr>
              <a:t>High Level Policies</a:t>
            </a:r>
            <a:endParaRPr lang="en-US" sz="4000">
              <a:solidFill>
                <a:srgbClr val="FFFFFF"/>
              </a:solidFill>
            </a:endParaRPr>
          </a:p>
        </p:txBody>
      </p:sp>
      <p:sp>
        <p:nvSpPr>
          <p:cNvPr id="3" name="Content Placeholder 2">
            <a:extLst>
              <a:ext uri="{FF2B5EF4-FFF2-40B4-BE49-F238E27FC236}">
                <a16:creationId xmlns:a16="http://schemas.microsoft.com/office/drawing/2014/main" id="{02543102-A3CE-4E3B-81A9-0DD7162CA3B6}"/>
              </a:ext>
            </a:extLst>
          </p:cNvPr>
          <p:cNvSpPr>
            <a:spLocks noGrp="1"/>
          </p:cNvSpPr>
          <p:nvPr>
            <p:ph idx="1"/>
          </p:nvPr>
        </p:nvSpPr>
        <p:spPr>
          <a:xfrm>
            <a:off x="5120640" y="804672"/>
            <a:ext cx="6281928" cy="5248656"/>
          </a:xfrm>
        </p:spPr>
        <p:txBody>
          <a:bodyPr vert="horz" lIns="91440" tIns="45720" rIns="91440" bIns="45720" rtlCol="0" anchor="ctr">
            <a:normAutofit/>
          </a:bodyPr>
          <a:lstStyle/>
          <a:p>
            <a:r>
              <a:rPr lang="en-US" sz="2000">
                <a:cs typeface="Calibri"/>
              </a:rPr>
              <a:t>Monitor incoming interests and data replies on multicast faces so that when an application generates a multicast packet we can check to see if that packet is already "in flight" on the </a:t>
            </a:r>
            <a:r>
              <a:rPr lang="en-US" sz="2000" dirty="0">
                <a:cs typeface="Calibri"/>
              </a:rPr>
              <a:t>network.</a:t>
            </a:r>
          </a:p>
          <a:p>
            <a:r>
              <a:rPr lang="en-US" sz="2000">
                <a:cs typeface="Calibri"/>
              </a:rPr>
              <a:t>When an application wishes to express a multicast interest, suppress forwarding that interest if it is "in flight" already.</a:t>
            </a:r>
          </a:p>
          <a:p>
            <a:r>
              <a:rPr lang="en-US" sz="2000">
                <a:ea typeface="+mn-lt"/>
                <a:cs typeface="+mn-lt"/>
              </a:rPr>
              <a:t>When an application wishes to reply to a multicast interest, suppress replying to an interest if the data reply was already overheard.</a:t>
            </a:r>
            <a:endParaRPr lang="en-US" sz="2000">
              <a:cs typeface="Calibri"/>
            </a:endParaRPr>
          </a:p>
        </p:txBody>
      </p:sp>
    </p:spTree>
    <p:extLst>
      <p:ext uri="{BB962C8B-B14F-4D97-AF65-F5344CB8AC3E}">
        <p14:creationId xmlns:p14="http://schemas.microsoft.com/office/powerpoint/2010/main" val="2933489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US" sz="3100">
                <a:solidFill>
                  <a:schemeClr val="accent1"/>
                </a:solidFill>
                <a:cs typeface="Calibri Light"/>
              </a:rPr>
              <a:t>Interest Multicasting</a:t>
            </a:r>
            <a:endParaRPr lang="en-US" sz="3100">
              <a:solidFill>
                <a:schemeClr val="accent1"/>
              </a:solidFill>
            </a:endParaRPr>
          </a:p>
        </p:txBody>
      </p:sp>
      <p:cxnSp>
        <p:nvCxnSpPr>
          <p:cNvPr id="6"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a:cs typeface="Calibri"/>
              </a:rPr>
              <a:t>Under interest and data reply multicasting we can run into scenarios where lots of redundant traffic flows across the network.</a:t>
            </a:r>
          </a:p>
          <a:p>
            <a:pPr marL="0" indent="0">
              <a:buNone/>
            </a:pPr>
            <a:endParaRPr lang="en-US" sz="2400">
              <a:cs typeface="Calibri"/>
            </a:endParaRPr>
          </a:p>
          <a:p>
            <a:pPr marL="0" indent="0">
              <a:buNone/>
            </a:pPr>
            <a:r>
              <a:rPr lang="en-US" sz="2400">
                <a:cs typeface="Calibri"/>
              </a:rPr>
              <a:t>A node floods a subnet with an interest and some small amount of time later another node floods the subnet with the same interest.</a:t>
            </a:r>
          </a:p>
        </p:txBody>
      </p:sp>
    </p:spTree>
    <p:extLst>
      <p:ext uri="{BB962C8B-B14F-4D97-AF65-F5344CB8AC3E}">
        <p14:creationId xmlns:p14="http://schemas.microsoft.com/office/powerpoint/2010/main" val="130233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4688936" y="2274497"/>
            <a:ext cx="916317" cy="6795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5222814" y="1558985"/>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a:off x="6013815" y="2400850"/>
            <a:ext cx="943155" cy="14942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a:off x="6119249" y="2213944"/>
            <a:ext cx="1408022" cy="2482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6061739" y="2309793"/>
            <a:ext cx="2337758" cy="15326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0ms a node multicasts interest /A.</a:t>
            </a:r>
            <a:endParaRPr lang="en-US" dirty="0"/>
          </a:p>
        </p:txBody>
      </p:sp>
    </p:spTree>
    <p:extLst>
      <p:ext uri="{BB962C8B-B14F-4D97-AF65-F5344CB8AC3E}">
        <p14:creationId xmlns:p14="http://schemas.microsoft.com/office/powerpoint/2010/main" val="195781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flipV="1">
            <a:off x="4736861" y="3193689"/>
            <a:ext cx="2100051" cy="839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6454475" y="4496759"/>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flipH="1" flipV="1">
            <a:off x="5974517" y="2419063"/>
            <a:ext cx="959449" cy="1481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flipV="1">
            <a:off x="7202343" y="2711401"/>
            <a:ext cx="473494" cy="1184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flipV="1">
            <a:off x="7346116" y="4024533"/>
            <a:ext cx="1024627" cy="72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10ms a second node also multicast interest /A</a:t>
            </a:r>
            <a:endParaRPr lang="en-US" dirty="0"/>
          </a:p>
        </p:txBody>
      </p:sp>
      <p:sp>
        <p:nvSpPr>
          <p:cNvPr id="2" name="TextBox 1">
            <a:extLst>
              <a:ext uri="{FF2B5EF4-FFF2-40B4-BE49-F238E27FC236}">
                <a16:creationId xmlns:a16="http://schemas.microsoft.com/office/drawing/2014/main" id="{E319F2FD-D958-4EDC-9AD5-4B997A4F834F}"/>
              </a:ext>
            </a:extLst>
          </p:cNvPr>
          <p:cNvSpPr txBox="1"/>
          <p:nvPr/>
        </p:nvSpPr>
        <p:spPr>
          <a:xfrm>
            <a:off x="5956059" y="4908909"/>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Node</a:t>
            </a:r>
            <a:r>
              <a:rPr lang="en-US" dirty="0">
                <a:cs typeface="Calibri"/>
              </a:rPr>
              <a:t> may have already heard the interest for /A being </a:t>
            </a:r>
            <a:r>
              <a:rPr lang="en-US" dirty="0" err="1">
                <a:cs typeface="Calibri"/>
              </a:rPr>
              <a:t>multicasted</a:t>
            </a:r>
            <a:r>
              <a:rPr lang="en-US" dirty="0">
                <a:cs typeface="Calibri"/>
              </a:rPr>
              <a:t>.</a:t>
            </a:r>
            <a:endParaRPr lang="en-US" dirty="0"/>
          </a:p>
        </p:txBody>
      </p:sp>
    </p:spTree>
    <p:extLst>
      <p:ext uri="{BB962C8B-B14F-4D97-AF65-F5344CB8AC3E}">
        <p14:creationId xmlns:p14="http://schemas.microsoft.com/office/powerpoint/2010/main" val="1393344434"/>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F0E3C1-6CB7-4CD0-A221-0225CB973FB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cs typeface="Calibri Light"/>
              </a:rPr>
              <a:t>Data Reply Multicasting</a:t>
            </a:r>
            <a:endParaRPr lang="en-US">
              <a:solidFill>
                <a:schemeClr val="accent1"/>
              </a:solidFill>
            </a:endParaRPr>
          </a:p>
        </p:txBody>
      </p:sp>
      <p:cxnSp>
        <p:nvCxnSpPr>
          <p:cNvPr id="6"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03862A8-A8EA-4AA0-838F-E8704DBEF626}"/>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dirty="0">
                <a:cs typeface="Calibri"/>
              </a:rPr>
              <a:t>As with Interest multicasting we can run into the same scenario in which multiple nodes multicast the same data reply over the network.</a:t>
            </a:r>
          </a:p>
          <a:p>
            <a:pPr marL="0" indent="0">
              <a:buNone/>
            </a:pPr>
            <a:endParaRPr lang="en-US" sz="2400">
              <a:cs typeface="Calibri"/>
            </a:endParaRPr>
          </a:p>
          <a:p>
            <a:pPr marL="0" indent="0">
              <a:buNone/>
            </a:pPr>
            <a:r>
              <a:rPr lang="en-US" sz="2400" dirty="0">
                <a:cs typeface="Calibri"/>
              </a:rPr>
              <a:t>In fact the situation is exacerbated when duplicate interests are </a:t>
            </a:r>
            <a:r>
              <a:rPr lang="en-US" sz="2400" dirty="0" err="1">
                <a:cs typeface="Calibri"/>
              </a:rPr>
              <a:t>multicasted</a:t>
            </a:r>
            <a:r>
              <a:rPr lang="en-US" sz="2400" dirty="0">
                <a:cs typeface="Calibri"/>
              </a:rPr>
              <a:t> and </a:t>
            </a:r>
            <a:r>
              <a:rPr lang="en-US" sz="2400" b="1" dirty="0" err="1">
                <a:cs typeface="Calibri"/>
              </a:rPr>
              <a:t>unsolicitated</a:t>
            </a:r>
            <a:r>
              <a:rPr lang="en-US" sz="2400" b="1" dirty="0">
                <a:cs typeface="Calibri"/>
              </a:rPr>
              <a:t> data</a:t>
            </a:r>
            <a:r>
              <a:rPr lang="en-US" sz="2400" dirty="0">
                <a:cs typeface="Calibri"/>
              </a:rPr>
              <a:t> is cached.</a:t>
            </a:r>
          </a:p>
        </p:txBody>
      </p:sp>
    </p:spTree>
    <p:extLst>
      <p:ext uri="{BB962C8B-B14F-4D97-AF65-F5344CB8AC3E}">
        <p14:creationId xmlns:p14="http://schemas.microsoft.com/office/powerpoint/2010/main" val="73024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0F79C2-DFDB-42B1-8592-B1F363349811}"/>
              </a:ext>
            </a:extLst>
          </p:cNvPr>
          <p:cNvSpPr/>
          <p:nvPr/>
        </p:nvSpPr>
        <p:spPr>
          <a:xfrm>
            <a:off x="4229818" y="2868762"/>
            <a:ext cx="521419" cy="521419"/>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Oval 4">
            <a:extLst>
              <a:ext uri="{FF2B5EF4-FFF2-40B4-BE49-F238E27FC236}">
                <a16:creationId xmlns:a16="http://schemas.microsoft.com/office/drawing/2014/main" id="{E5209234-4ABC-454A-A15E-39CE60788718}"/>
              </a:ext>
            </a:extLst>
          </p:cNvPr>
          <p:cNvSpPr/>
          <p:nvPr/>
        </p:nvSpPr>
        <p:spPr>
          <a:xfrm>
            <a:off x="8370496" y="3731402"/>
            <a:ext cx="521419" cy="521419"/>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Oval 5">
            <a:extLst>
              <a:ext uri="{FF2B5EF4-FFF2-40B4-BE49-F238E27FC236}">
                <a16:creationId xmlns:a16="http://schemas.microsoft.com/office/drawing/2014/main" id="{21F63C7B-F886-4BB0-8DFB-642186D7B780}"/>
              </a:ext>
            </a:extLst>
          </p:cNvPr>
          <p:cNvSpPr/>
          <p:nvPr/>
        </p:nvSpPr>
        <p:spPr>
          <a:xfrm>
            <a:off x="5590874" y="1929441"/>
            <a:ext cx="521419" cy="5214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Oval 6">
            <a:extLst>
              <a:ext uri="{FF2B5EF4-FFF2-40B4-BE49-F238E27FC236}">
                <a16:creationId xmlns:a16="http://schemas.microsoft.com/office/drawing/2014/main" id="{7064E7FA-2D6B-4625-A84C-D9973BD554AB}"/>
              </a:ext>
            </a:extLst>
          </p:cNvPr>
          <p:cNvSpPr/>
          <p:nvPr/>
        </p:nvSpPr>
        <p:spPr>
          <a:xfrm>
            <a:off x="7536610" y="2226573"/>
            <a:ext cx="521419" cy="52141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Oval 7">
            <a:extLst>
              <a:ext uri="{FF2B5EF4-FFF2-40B4-BE49-F238E27FC236}">
                <a16:creationId xmlns:a16="http://schemas.microsoft.com/office/drawing/2014/main" id="{770FB045-5FAE-4ED1-87E0-2910B4566076}"/>
              </a:ext>
            </a:extLst>
          </p:cNvPr>
          <p:cNvSpPr/>
          <p:nvPr/>
        </p:nvSpPr>
        <p:spPr>
          <a:xfrm>
            <a:off x="6827327" y="3875177"/>
            <a:ext cx="521419" cy="52141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9" name="Straight Arrow Connector 8">
            <a:extLst>
              <a:ext uri="{FF2B5EF4-FFF2-40B4-BE49-F238E27FC236}">
                <a16:creationId xmlns:a16="http://schemas.microsoft.com/office/drawing/2014/main" id="{CE0A35C6-928E-4B31-9809-423C7EB6847E}"/>
              </a:ext>
            </a:extLst>
          </p:cNvPr>
          <p:cNvCxnSpPr/>
          <p:nvPr/>
        </p:nvCxnSpPr>
        <p:spPr>
          <a:xfrm flipH="1">
            <a:off x="4688936" y="2274497"/>
            <a:ext cx="916317" cy="6795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7">
            <a:extLst>
              <a:ext uri="{FF2B5EF4-FFF2-40B4-BE49-F238E27FC236}">
                <a16:creationId xmlns:a16="http://schemas.microsoft.com/office/drawing/2014/main" id="{C72DE160-6169-4E72-91E2-58A6B9FC2C25}"/>
              </a:ext>
            </a:extLst>
          </p:cNvPr>
          <p:cNvSpPr txBox="1"/>
          <p:nvPr/>
        </p:nvSpPr>
        <p:spPr>
          <a:xfrm>
            <a:off x="5222814" y="1558985"/>
            <a:ext cx="1257540" cy="307777"/>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a:t>Interest for /A</a:t>
            </a:r>
            <a:endParaRPr lang="en-US"/>
          </a:p>
        </p:txBody>
      </p:sp>
      <p:cxnSp>
        <p:nvCxnSpPr>
          <p:cNvPr id="11" name="Straight Arrow Connector 10">
            <a:extLst>
              <a:ext uri="{FF2B5EF4-FFF2-40B4-BE49-F238E27FC236}">
                <a16:creationId xmlns:a16="http://schemas.microsoft.com/office/drawing/2014/main" id="{A37ED3B1-57B9-4C7A-B336-92D8D270742C}"/>
              </a:ext>
            </a:extLst>
          </p:cNvPr>
          <p:cNvCxnSpPr>
            <a:cxnSpLocks/>
          </p:cNvCxnSpPr>
          <p:nvPr/>
        </p:nvCxnSpPr>
        <p:spPr>
          <a:xfrm>
            <a:off x="6013815" y="2400850"/>
            <a:ext cx="943155" cy="14942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8CEF7141-1752-4290-9A36-48DC3D9B5A3A}"/>
              </a:ext>
            </a:extLst>
          </p:cNvPr>
          <p:cNvCxnSpPr>
            <a:cxnSpLocks/>
          </p:cNvCxnSpPr>
          <p:nvPr/>
        </p:nvCxnSpPr>
        <p:spPr>
          <a:xfrm>
            <a:off x="6119249" y="2213944"/>
            <a:ext cx="1408022" cy="2482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D3F49C30-B747-424D-9675-9838A703CBAE}"/>
              </a:ext>
            </a:extLst>
          </p:cNvPr>
          <p:cNvCxnSpPr>
            <a:cxnSpLocks/>
          </p:cNvCxnSpPr>
          <p:nvPr/>
        </p:nvCxnSpPr>
        <p:spPr>
          <a:xfrm>
            <a:off x="6061739" y="2309793"/>
            <a:ext cx="2337758" cy="15326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D0ABEFB-0DB6-4822-B00F-3F49A723324E}"/>
              </a:ext>
            </a:extLst>
          </p:cNvPr>
          <p:cNvSpPr txBox="1"/>
          <p:nvPr/>
        </p:nvSpPr>
        <p:spPr>
          <a:xfrm>
            <a:off x="1158814" y="5268343"/>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At</a:t>
            </a:r>
            <a:r>
              <a:rPr lang="en-US" dirty="0">
                <a:cs typeface="Calibri"/>
              </a:rPr>
              <a:t> t = 0ms a node multicasts interest /A.</a:t>
            </a:r>
            <a:endParaRPr lang="en-US" dirty="0"/>
          </a:p>
        </p:txBody>
      </p:sp>
    </p:spTree>
    <p:extLst>
      <p:ext uri="{BB962C8B-B14F-4D97-AF65-F5344CB8AC3E}">
        <p14:creationId xmlns:p14="http://schemas.microsoft.com/office/powerpoint/2010/main" val="3679212899"/>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Adaptive Multicast Suppression </vt:lpstr>
      <vt:lpstr>Functional Requirements</vt:lpstr>
      <vt:lpstr>Non-Functional Requirements</vt:lpstr>
      <vt:lpstr>High Level Policies</vt:lpstr>
      <vt:lpstr>Interest Multicasting</vt:lpstr>
      <vt:lpstr>PowerPoint Presentation</vt:lpstr>
      <vt:lpstr>PowerPoint Presentation</vt:lpstr>
      <vt:lpstr>Data Reply Multicasting</vt:lpstr>
      <vt:lpstr>PowerPoint Presentation</vt:lpstr>
      <vt:lpstr>PowerPoint Presentation</vt:lpstr>
      <vt:lpstr>PowerPoint Presentation</vt:lpstr>
      <vt:lpstr>PowerPoint Presentation</vt:lpstr>
      <vt:lpstr>Interest Suppression Basics</vt:lpstr>
      <vt:lpstr>Look Behind Case</vt:lpstr>
      <vt:lpstr>Look Ahead Case</vt:lpstr>
      <vt:lpstr>PowerPoint Presentation</vt:lpstr>
      <vt:lpstr>PowerPoint Presentation</vt:lpstr>
      <vt:lpstr>PowerPoint Presentation</vt:lpstr>
      <vt:lpstr>Adaptive Suppression Delay</vt:lpstr>
      <vt:lpstr>Adaptive Suppression Timers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Tracking Multicast Prefix Flows</vt:lpstr>
      <vt:lpstr>Data Reply Suppression</vt:lpstr>
      <vt:lpstr>Caveats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1790</cp:revision>
  <dcterms:created xsi:type="dcterms:W3CDTF">2013-07-15T20:26:40Z</dcterms:created>
  <dcterms:modified xsi:type="dcterms:W3CDTF">2019-05-14T14:36:56Z</dcterms:modified>
</cp:coreProperties>
</file>