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89" r:id="rId2"/>
    <p:sldId id="290" r:id="rId3"/>
    <p:sldId id="291" r:id="rId4"/>
    <p:sldId id="292" r:id="rId5"/>
    <p:sldId id="257" r:id="rId6"/>
    <p:sldId id="258" r:id="rId7"/>
    <p:sldId id="259" r:id="rId8"/>
    <p:sldId id="260" r:id="rId9"/>
    <p:sldId id="262" r:id="rId10"/>
    <p:sldId id="263" r:id="rId11"/>
    <p:sldId id="261" r:id="rId12"/>
    <p:sldId id="264" r:id="rId13"/>
    <p:sldId id="265" r:id="rId14"/>
    <p:sldId id="293" r:id="rId15"/>
    <p:sldId id="294" r:id="rId16"/>
    <p:sldId id="267" r:id="rId17"/>
    <p:sldId id="269" r:id="rId18"/>
    <p:sldId id="268" r:id="rId19"/>
    <p:sldId id="270" r:id="rId20"/>
    <p:sldId id="295" r:id="rId21"/>
    <p:sldId id="286" r:id="rId22"/>
    <p:sldId id="273" r:id="rId23"/>
    <p:sldId id="274" r:id="rId24"/>
    <p:sldId id="275" r:id="rId25"/>
    <p:sldId id="276" r:id="rId26"/>
    <p:sldId id="278" r:id="rId27"/>
    <p:sldId id="277" r:id="rId28"/>
    <p:sldId id="279" r:id="rId29"/>
    <p:sldId id="280" r:id="rId30"/>
    <p:sldId id="281" r:id="rId31"/>
    <p:sldId id="285" r:id="rId32"/>
    <p:sldId id="287" r:id="rId33"/>
    <p:sldId id="282" r:id="rId34"/>
    <p:sldId id="284"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ata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18/5/colors/Iconchunking_coloredtext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bg1"/>
    </dgm:fillClrLst>
    <dgm:linClrLst meth="repeat">
      <a:schemeClr val="lt2">
        <a:alpha val="0"/>
      </a:schemeClr>
    </dgm:linClrLst>
    <dgm:effectClrLst/>
    <dgm:txLinClrLst/>
    <dgm:txFillClrLst meth="repeat">
      <a:schemeClr val="dk1"/>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dgm:fillClrLst>
    <dgm:linClrLst meth="repeat">
      <a:schemeClr val="lt2">
        <a:alpha val="0"/>
      </a:schemeClr>
    </dgm:linClrLst>
    <dgm:effectClrLst/>
    <dgm:txLinClrLst/>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dk2">
        <a:alpha val="0"/>
      </a:schemeClr>
    </dgm:fillClrLst>
    <dgm:linClrLst meth="repeat">
      <a:schemeClr val="dk2">
        <a:alpha val="0"/>
      </a:schemeClr>
    </dgm:linClrLst>
    <dgm:effectClrLst/>
    <dgm:txLinClrLst/>
    <dgm:txFillClrLst meth="repeat">
      <a:schemeClr val="dk2"/>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3E0A1A-3C42-4B40-BBF0-BAB4423DAACC}" type="doc">
      <dgm:prSet loTypeId="urn:microsoft.com/office/officeart/2018/2/layout/IconCircleList" loCatId="icon" qsTypeId="urn:microsoft.com/office/officeart/2005/8/quickstyle/simple1" qsCatId="simple" csTypeId="urn:microsoft.com/office/officeart/2018/5/colors/Iconchunking_coloredtext_accent0_3" csCatId="mainScheme" phldr="1"/>
      <dgm:spPr/>
      <dgm:t>
        <a:bodyPr/>
        <a:lstStyle/>
        <a:p>
          <a:endParaRPr lang="en-US"/>
        </a:p>
      </dgm:t>
    </dgm:pt>
    <dgm:pt modelId="{1B68B5F5-0A99-48E6-A1A6-C5BF77129F78}">
      <dgm:prSet/>
      <dgm:spPr/>
      <dgm:t>
        <a:bodyPr/>
        <a:lstStyle/>
        <a:p>
          <a:r>
            <a:rPr lang="en-US"/>
            <a:t>The basic idea is to eavesdrop on multicasted interests for some amount of time before forwarding the interest.</a:t>
          </a:r>
        </a:p>
      </dgm:t>
    </dgm:pt>
    <dgm:pt modelId="{312E3D42-5777-43E3-BA91-1655DC0ADE86}" type="parTrans" cxnId="{D858C01A-B8B9-4EFC-A5AE-A055C1FF0732}">
      <dgm:prSet/>
      <dgm:spPr/>
      <dgm:t>
        <a:bodyPr/>
        <a:lstStyle/>
        <a:p>
          <a:endParaRPr lang="en-US"/>
        </a:p>
      </dgm:t>
    </dgm:pt>
    <dgm:pt modelId="{7F112355-4B0E-4DB9-83BA-6BC9F3750081}" type="sibTrans" cxnId="{D858C01A-B8B9-4EFC-A5AE-A055C1FF0732}">
      <dgm:prSet/>
      <dgm:spPr/>
      <dgm:t>
        <a:bodyPr/>
        <a:lstStyle/>
        <a:p>
          <a:endParaRPr lang="en-US"/>
        </a:p>
      </dgm:t>
    </dgm:pt>
    <dgm:pt modelId="{416CF36B-89A1-44CF-BB79-6ACF10661334}">
      <dgm:prSet/>
      <dgm:spPr/>
      <dgm:t>
        <a:bodyPr/>
        <a:lstStyle/>
        <a:p>
          <a:r>
            <a:rPr lang="en-US"/>
            <a:t>Interest suppression only needs to occur at endpoints.  NFD's that are only forwarding interests do not change behavior.</a:t>
          </a:r>
        </a:p>
      </dgm:t>
    </dgm:pt>
    <dgm:pt modelId="{7FD178EB-0D6C-4181-B529-830FA2661F3D}" type="parTrans" cxnId="{7E863EC9-9E48-4450-905C-C579C140845E}">
      <dgm:prSet/>
      <dgm:spPr/>
      <dgm:t>
        <a:bodyPr/>
        <a:lstStyle/>
        <a:p>
          <a:endParaRPr lang="en-US"/>
        </a:p>
      </dgm:t>
    </dgm:pt>
    <dgm:pt modelId="{18B6C5F9-1D49-4FBA-9B6D-5BB0636812F0}" type="sibTrans" cxnId="{7E863EC9-9E48-4450-905C-C579C140845E}">
      <dgm:prSet/>
      <dgm:spPr/>
      <dgm:t>
        <a:bodyPr/>
        <a:lstStyle/>
        <a:p>
          <a:endParaRPr lang="en-US"/>
        </a:p>
      </dgm:t>
    </dgm:pt>
    <dgm:pt modelId="{957518B0-50AE-4526-8EAF-FF64DBB05EBA}" type="pres">
      <dgm:prSet presAssocID="{243E0A1A-3C42-4B40-BBF0-BAB4423DAACC}" presName="root" presStyleCnt="0">
        <dgm:presLayoutVars>
          <dgm:dir/>
          <dgm:resizeHandles val="exact"/>
        </dgm:presLayoutVars>
      </dgm:prSet>
      <dgm:spPr/>
    </dgm:pt>
    <dgm:pt modelId="{FF03E8A4-C3E3-4E01-9B17-585F5A1B5D5C}" type="pres">
      <dgm:prSet presAssocID="{243E0A1A-3C42-4B40-BBF0-BAB4423DAACC}" presName="container" presStyleCnt="0">
        <dgm:presLayoutVars>
          <dgm:dir/>
          <dgm:resizeHandles val="exact"/>
        </dgm:presLayoutVars>
      </dgm:prSet>
      <dgm:spPr/>
    </dgm:pt>
    <dgm:pt modelId="{8CDEB365-C937-4BC7-90CE-2DD2B13BCF12}" type="pres">
      <dgm:prSet presAssocID="{1B68B5F5-0A99-48E6-A1A6-C5BF77129F78}" presName="compNode" presStyleCnt="0"/>
      <dgm:spPr/>
    </dgm:pt>
    <dgm:pt modelId="{0070EC66-65F5-42F1-B7CE-43BEEC5877CB}" type="pres">
      <dgm:prSet presAssocID="{1B68B5F5-0A99-48E6-A1A6-C5BF77129F78}" presName="iconBgRect" presStyleLbl="bgShp" presStyleIdx="0" presStyleCnt="2"/>
      <dgm:spPr/>
    </dgm:pt>
    <dgm:pt modelId="{34FAC84D-A18C-4332-BD26-949E4C790ED6}" type="pres">
      <dgm:prSet presAssocID="{1B68B5F5-0A99-48E6-A1A6-C5BF77129F78}" presName="iconRect" presStyleLbl="nod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Voice"/>
        </a:ext>
      </dgm:extLst>
    </dgm:pt>
    <dgm:pt modelId="{C81C76FE-BFA9-49B4-A663-B318DAE0BA03}" type="pres">
      <dgm:prSet presAssocID="{1B68B5F5-0A99-48E6-A1A6-C5BF77129F78}" presName="spaceRect" presStyleCnt="0"/>
      <dgm:spPr/>
    </dgm:pt>
    <dgm:pt modelId="{1736F340-F56E-4A04-8ACD-BEEBA060DCE3}" type="pres">
      <dgm:prSet presAssocID="{1B68B5F5-0A99-48E6-A1A6-C5BF77129F78}" presName="textRect" presStyleLbl="revTx" presStyleIdx="0" presStyleCnt="2">
        <dgm:presLayoutVars>
          <dgm:chMax val="1"/>
          <dgm:chPref val="1"/>
        </dgm:presLayoutVars>
      </dgm:prSet>
      <dgm:spPr/>
    </dgm:pt>
    <dgm:pt modelId="{458116FC-4550-4952-9868-A8A16C826804}" type="pres">
      <dgm:prSet presAssocID="{7F112355-4B0E-4DB9-83BA-6BC9F3750081}" presName="sibTrans" presStyleLbl="sibTrans2D1" presStyleIdx="0" presStyleCnt="0"/>
      <dgm:spPr/>
    </dgm:pt>
    <dgm:pt modelId="{07D8C65F-5532-437F-9351-EA098FEE00D3}" type="pres">
      <dgm:prSet presAssocID="{416CF36B-89A1-44CF-BB79-6ACF10661334}" presName="compNode" presStyleCnt="0"/>
      <dgm:spPr/>
    </dgm:pt>
    <dgm:pt modelId="{37EA6EA9-6ED4-4452-AE0A-1B3C6205FC08}" type="pres">
      <dgm:prSet presAssocID="{416CF36B-89A1-44CF-BB79-6ACF10661334}" presName="iconBgRect" presStyleLbl="bgShp" presStyleIdx="1" presStyleCnt="2"/>
      <dgm:spPr/>
    </dgm:pt>
    <dgm:pt modelId="{E6AD9DAE-35CF-436B-8924-C445D7451128}" type="pres">
      <dgm:prSet presAssocID="{416CF36B-89A1-44CF-BB79-6ACF10661334}" presName="iconRect" presStyleLbl="node1" presStyleIdx="1" presStyleCnt="2"/>
      <dgm:spPr>
        <a:blipFill>
          <a:blip xmlns:r="http://schemas.openxmlformats.org/officeDocument/2006/relationships" r:embed="rId3">
            <a:extLs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onnections"/>
        </a:ext>
      </dgm:extLst>
    </dgm:pt>
    <dgm:pt modelId="{AAF2ADA1-D321-4C37-9DC3-E4CEB69B0888}" type="pres">
      <dgm:prSet presAssocID="{416CF36B-89A1-44CF-BB79-6ACF10661334}" presName="spaceRect" presStyleCnt="0"/>
      <dgm:spPr/>
    </dgm:pt>
    <dgm:pt modelId="{D07B1CAF-0DAC-4E3B-853E-7D3F021C6D96}" type="pres">
      <dgm:prSet presAssocID="{416CF36B-89A1-44CF-BB79-6ACF10661334}" presName="textRect" presStyleLbl="revTx" presStyleIdx="1" presStyleCnt="2">
        <dgm:presLayoutVars>
          <dgm:chMax val="1"/>
          <dgm:chPref val="1"/>
        </dgm:presLayoutVars>
      </dgm:prSet>
      <dgm:spPr/>
    </dgm:pt>
  </dgm:ptLst>
  <dgm:cxnLst>
    <dgm:cxn modelId="{D858C01A-B8B9-4EFC-A5AE-A055C1FF0732}" srcId="{243E0A1A-3C42-4B40-BBF0-BAB4423DAACC}" destId="{1B68B5F5-0A99-48E6-A1A6-C5BF77129F78}" srcOrd="0" destOrd="0" parTransId="{312E3D42-5777-43E3-BA91-1655DC0ADE86}" sibTransId="{7F112355-4B0E-4DB9-83BA-6BC9F3750081}"/>
    <dgm:cxn modelId="{53E6E32E-2C19-42BC-B80D-C7801B9515BD}" type="presOf" srcId="{416CF36B-89A1-44CF-BB79-6ACF10661334}" destId="{D07B1CAF-0DAC-4E3B-853E-7D3F021C6D96}" srcOrd="0" destOrd="0" presId="urn:microsoft.com/office/officeart/2018/2/layout/IconCircleList"/>
    <dgm:cxn modelId="{EE185C38-4CC2-4305-A5AC-AC0F88CA2A81}" type="presOf" srcId="{1B68B5F5-0A99-48E6-A1A6-C5BF77129F78}" destId="{1736F340-F56E-4A04-8ACD-BEEBA060DCE3}" srcOrd="0" destOrd="0" presId="urn:microsoft.com/office/officeart/2018/2/layout/IconCircleList"/>
    <dgm:cxn modelId="{7A24B485-D48C-4426-ABAC-40308260F2CD}" type="presOf" srcId="{243E0A1A-3C42-4B40-BBF0-BAB4423DAACC}" destId="{957518B0-50AE-4526-8EAF-FF64DBB05EBA}" srcOrd="0" destOrd="0" presId="urn:microsoft.com/office/officeart/2018/2/layout/IconCircleList"/>
    <dgm:cxn modelId="{16CE34A1-B3A0-45E2-B63D-E8A3F8BF580B}" type="presOf" srcId="{7F112355-4B0E-4DB9-83BA-6BC9F3750081}" destId="{458116FC-4550-4952-9868-A8A16C826804}" srcOrd="0" destOrd="0" presId="urn:microsoft.com/office/officeart/2018/2/layout/IconCircleList"/>
    <dgm:cxn modelId="{7E863EC9-9E48-4450-905C-C579C140845E}" srcId="{243E0A1A-3C42-4B40-BBF0-BAB4423DAACC}" destId="{416CF36B-89A1-44CF-BB79-6ACF10661334}" srcOrd="1" destOrd="0" parTransId="{7FD178EB-0D6C-4181-B529-830FA2661F3D}" sibTransId="{18B6C5F9-1D49-4FBA-9B6D-5BB0636812F0}"/>
    <dgm:cxn modelId="{5002D3EA-48FB-4D92-8862-6CA947827F54}" type="presParOf" srcId="{957518B0-50AE-4526-8EAF-FF64DBB05EBA}" destId="{FF03E8A4-C3E3-4E01-9B17-585F5A1B5D5C}" srcOrd="0" destOrd="0" presId="urn:microsoft.com/office/officeart/2018/2/layout/IconCircleList"/>
    <dgm:cxn modelId="{BD2EB46C-A956-42A4-A1B9-52DF933D77B0}" type="presParOf" srcId="{FF03E8A4-C3E3-4E01-9B17-585F5A1B5D5C}" destId="{8CDEB365-C937-4BC7-90CE-2DD2B13BCF12}" srcOrd="0" destOrd="0" presId="urn:microsoft.com/office/officeart/2018/2/layout/IconCircleList"/>
    <dgm:cxn modelId="{240FBAA4-4E47-4A1D-9375-ABAC03FA8F6F}" type="presParOf" srcId="{8CDEB365-C937-4BC7-90CE-2DD2B13BCF12}" destId="{0070EC66-65F5-42F1-B7CE-43BEEC5877CB}" srcOrd="0" destOrd="0" presId="urn:microsoft.com/office/officeart/2018/2/layout/IconCircleList"/>
    <dgm:cxn modelId="{C10FBB9F-EBCA-482D-9248-2EA6EDD8C104}" type="presParOf" srcId="{8CDEB365-C937-4BC7-90CE-2DD2B13BCF12}" destId="{34FAC84D-A18C-4332-BD26-949E4C790ED6}" srcOrd="1" destOrd="0" presId="urn:microsoft.com/office/officeart/2018/2/layout/IconCircleList"/>
    <dgm:cxn modelId="{56A92468-CCFE-4A31-B9D4-EC79420AB032}" type="presParOf" srcId="{8CDEB365-C937-4BC7-90CE-2DD2B13BCF12}" destId="{C81C76FE-BFA9-49B4-A663-B318DAE0BA03}" srcOrd="2" destOrd="0" presId="urn:microsoft.com/office/officeart/2018/2/layout/IconCircleList"/>
    <dgm:cxn modelId="{99265044-5119-4E81-8911-DDD3E124F984}" type="presParOf" srcId="{8CDEB365-C937-4BC7-90CE-2DD2B13BCF12}" destId="{1736F340-F56E-4A04-8ACD-BEEBA060DCE3}" srcOrd="3" destOrd="0" presId="urn:microsoft.com/office/officeart/2018/2/layout/IconCircleList"/>
    <dgm:cxn modelId="{53B96B00-B13A-43AB-B1AF-1587A5EAB576}" type="presParOf" srcId="{FF03E8A4-C3E3-4E01-9B17-585F5A1B5D5C}" destId="{458116FC-4550-4952-9868-A8A16C826804}" srcOrd="1" destOrd="0" presId="urn:microsoft.com/office/officeart/2018/2/layout/IconCircleList"/>
    <dgm:cxn modelId="{5AE8A5D1-75C3-463A-A42B-2D82DA616932}" type="presParOf" srcId="{FF03E8A4-C3E3-4E01-9B17-585F5A1B5D5C}" destId="{07D8C65F-5532-437F-9351-EA098FEE00D3}" srcOrd="2" destOrd="0" presId="urn:microsoft.com/office/officeart/2018/2/layout/IconCircleList"/>
    <dgm:cxn modelId="{6CB1B8F4-E46F-4B28-87CE-00D64DF12C37}" type="presParOf" srcId="{07D8C65F-5532-437F-9351-EA098FEE00D3}" destId="{37EA6EA9-6ED4-4452-AE0A-1B3C6205FC08}" srcOrd="0" destOrd="0" presId="urn:microsoft.com/office/officeart/2018/2/layout/IconCircleList"/>
    <dgm:cxn modelId="{F7F97226-A910-4FBF-A3FA-30F96AC87A45}" type="presParOf" srcId="{07D8C65F-5532-437F-9351-EA098FEE00D3}" destId="{E6AD9DAE-35CF-436B-8924-C445D7451128}" srcOrd="1" destOrd="0" presId="urn:microsoft.com/office/officeart/2018/2/layout/IconCircleList"/>
    <dgm:cxn modelId="{40F7CA0C-8DA6-42DC-AF57-86FB998F6148}" type="presParOf" srcId="{07D8C65F-5532-437F-9351-EA098FEE00D3}" destId="{AAF2ADA1-D321-4C37-9DC3-E4CEB69B0888}" srcOrd="2" destOrd="0" presId="urn:microsoft.com/office/officeart/2018/2/layout/IconCircleList"/>
    <dgm:cxn modelId="{3B7C2710-84C8-4A26-8268-B9E2A016F19C}" type="presParOf" srcId="{07D8C65F-5532-437F-9351-EA098FEE00D3}" destId="{D07B1CAF-0DAC-4E3B-853E-7D3F021C6D96}"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6B9C27-3B02-4D5D-AD76-CFB59F074FBE}"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7370434D-93B5-447F-B536-50CFADFF2739}">
      <dgm:prSet/>
      <dgm:spPr/>
      <dgm:t>
        <a:bodyPr/>
        <a:lstStyle/>
        <a:p>
          <a:r>
            <a:rPr lang="en-US"/>
            <a:t>In order to adapt the delay window, every multicasted interest must be followed up with a period of listening for duplicates.</a:t>
          </a:r>
        </a:p>
      </dgm:t>
    </dgm:pt>
    <dgm:pt modelId="{4C351B82-6604-409D-AE1A-08C4025BBBE3}" type="parTrans" cxnId="{6063CF18-F388-46DB-AC60-31FD14F267B3}">
      <dgm:prSet/>
      <dgm:spPr/>
      <dgm:t>
        <a:bodyPr/>
        <a:lstStyle/>
        <a:p>
          <a:endParaRPr lang="en-US"/>
        </a:p>
      </dgm:t>
    </dgm:pt>
    <dgm:pt modelId="{D6F35A24-ECE4-47F4-8BEF-7BF18D5D800D}" type="sibTrans" cxnId="{6063CF18-F388-46DB-AC60-31FD14F267B3}">
      <dgm:prSet/>
      <dgm:spPr/>
      <dgm:t>
        <a:bodyPr/>
        <a:lstStyle/>
        <a:p>
          <a:endParaRPr lang="en-US"/>
        </a:p>
      </dgm:t>
    </dgm:pt>
    <dgm:pt modelId="{A7EC93CF-A370-4CA1-9ADE-CFB56BFFEF2C}">
      <dgm:prSet/>
      <dgm:spPr/>
      <dgm:t>
        <a:bodyPr/>
        <a:lstStyle/>
        <a:p>
          <a:r>
            <a:rPr lang="en-US"/>
            <a:t>When a duplicate interest is overheard then the delay window is increased to some maximum.</a:t>
          </a:r>
        </a:p>
      </dgm:t>
    </dgm:pt>
    <dgm:pt modelId="{A815F663-461F-48C8-A4DC-87E2856567B2}" type="parTrans" cxnId="{9C5E2114-78ED-45AD-B01E-2DBA4677E60C}">
      <dgm:prSet/>
      <dgm:spPr/>
      <dgm:t>
        <a:bodyPr/>
        <a:lstStyle/>
        <a:p>
          <a:endParaRPr lang="en-US"/>
        </a:p>
      </dgm:t>
    </dgm:pt>
    <dgm:pt modelId="{CCE63EF8-B2E3-4D5A-A411-B5DA0E0276E5}" type="sibTrans" cxnId="{9C5E2114-78ED-45AD-B01E-2DBA4677E60C}">
      <dgm:prSet/>
      <dgm:spPr/>
      <dgm:t>
        <a:bodyPr/>
        <a:lstStyle/>
        <a:p>
          <a:endParaRPr lang="en-US"/>
        </a:p>
      </dgm:t>
    </dgm:pt>
    <dgm:pt modelId="{9B70D6F9-28AF-4A15-A0D1-1704245C215C}">
      <dgm:prSet/>
      <dgm:spPr/>
      <dgm:t>
        <a:bodyPr/>
        <a:lstStyle/>
        <a:p>
          <a:r>
            <a:rPr lang="en-US"/>
            <a:t>If a duplicate interest is not overheard then the delay window is decreased to the point of the window size being zero (ie no delay).</a:t>
          </a:r>
        </a:p>
      </dgm:t>
    </dgm:pt>
    <dgm:pt modelId="{3C3123D7-02C4-456C-98FD-25183AED02E4}" type="parTrans" cxnId="{F963FBF0-612A-4065-A9B7-99BBC1FA3861}">
      <dgm:prSet/>
      <dgm:spPr/>
      <dgm:t>
        <a:bodyPr/>
        <a:lstStyle/>
        <a:p>
          <a:endParaRPr lang="en-US"/>
        </a:p>
      </dgm:t>
    </dgm:pt>
    <dgm:pt modelId="{21C85EA9-AB89-43A1-AB06-75C69EC83376}" type="sibTrans" cxnId="{F963FBF0-612A-4065-A9B7-99BBC1FA3861}">
      <dgm:prSet/>
      <dgm:spPr/>
      <dgm:t>
        <a:bodyPr/>
        <a:lstStyle/>
        <a:p>
          <a:endParaRPr lang="en-US"/>
        </a:p>
      </dgm:t>
    </dgm:pt>
    <dgm:pt modelId="{F942EC8F-A9F9-4CC5-9CF7-2C9025585288}" type="pres">
      <dgm:prSet presAssocID="{326B9C27-3B02-4D5D-AD76-CFB59F074FBE}" presName="root" presStyleCnt="0">
        <dgm:presLayoutVars>
          <dgm:dir/>
          <dgm:resizeHandles val="exact"/>
        </dgm:presLayoutVars>
      </dgm:prSet>
      <dgm:spPr/>
    </dgm:pt>
    <dgm:pt modelId="{24755303-0726-49D4-92AB-5A99E485438B}" type="pres">
      <dgm:prSet presAssocID="{7370434D-93B5-447F-B536-50CFADFF2739}" presName="compNode" presStyleCnt="0"/>
      <dgm:spPr/>
    </dgm:pt>
    <dgm:pt modelId="{7591A25E-25A9-407E-A255-87331B33BEE9}" type="pres">
      <dgm:prSet presAssocID="{7370434D-93B5-447F-B536-50CFADFF2739}" presName="bgRect" presStyleLbl="bgShp" presStyleIdx="0" presStyleCnt="3"/>
      <dgm:spPr/>
    </dgm:pt>
    <dgm:pt modelId="{5A105495-96EE-4997-9B9E-2EB2BD9CC318}" type="pres">
      <dgm:prSet presAssocID="{7370434D-93B5-447F-B536-50CFADFF273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opwatch"/>
        </a:ext>
      </dgm:extLst>
    </dgm:pt>
    <dgm:pt modelId="{E98C52D7-0416-43C7-99EF-8AE68DFE4870}" type="pres">
      <dgm:prSet presAssocID="{7370434D-93B5-447F-B536-50CFADFF2739}" presName="spaceRect" presStyleCnt="0"/>
      <dgm:spPr/>
    </dgm:pt>
    <dgm:pt modelId="{525C895A-2389-45DC-A935-41A9EFC5E543}" type="pres">
      <dgm:prSet presAssocID="{7370434D-93B5-447F-B536-50CFADFF2739}" presName="parTx" presStyleLbl="revTx" presStyleIdx="0" presStyleCnt="3">
        <dgm:presLayoutVars>
          <dgm:chMax val="0"/>
          <dgm:chPref val="0"/>
        </dgm:presLayoutVars>
      </dgm:prSet>
      <dgm:spPr/>
    </dgm:pt>
    <dgm:pt modelId="{73946592-58D3-4E2D-A910-FAAEF7D98349}" type="pres">
      <dgm:prSet presAssocID="{D6F35A24-ECE4-47F4-8BEF-7BF18D5D800D}" presName="sibTrans" presStyleCnt="0"/>
      <dgm:spPr/>
    </dgm:pt>
    <dgm:pt modelId="{E50A4FE3-6582-4DEF-B689-962E4EEC69C6}" type="pres">
      <dgm:prSet presAssocID="{A7EC93CF-A370-4CA1-9ADE-CFB56BFFEF2C}" presName="compNode" presStyleCnt="0"/>
      <dgm:spPr/>
    </dgm:pt>
    <dgm:pt modelId="{7B4677EE-2F52-422B-BE35-677E510CD561}" type="pres">
      <dgm:prSet presAssocID="{A7EC93CF-A370-4CA1-9ADE-CFB56BFFEF2C}" presName="bgRect" presStyleLbl="bgShp" presStyleIdx="1" presStyleCnt="3"/>
      <dgm:spPr/>
    </dgm:pt>
    <dgm:pt modelId="{457A34FC-0616-4047-A534-5E7805710B0C}" type="pres">
      <dgm:prSet presAssocID="{A7EC93CF-A370-4CA1-9ADE-CFB56BFFEF2C}"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ximize"/>
        </a:ext>
      </dgm:extLst>
    </dgm:pt>
    <dgm:pt modelId="{8D193C20-0AC2-4130-8FA8-1604DC6064C5}" type="pres">
      <dgm:prSet presAssocID="{A7EC93CF-A370-4CA1-9ADE-CFB56BFFEF2C}" presName="spaceRect" presStyleCnt="0"/>
      <dgm:spPr/>
    </dgm:pt>
    <dgm:pt modelId="{FB3FC6F4-098E-4032-A093-4D370DE78C4F}" type="pres">
      <dgm:prSet presAssocID="{A7EC93CF-A370-4CA1-9ADE-CFB56BFFEF2C}" presName="parTx" presStyleLbl="revTx" presStyleIdx="1" presStyleCnt="3">
        <dgm:presLayoutVars>
          <dgm:chMax val="0"/>
          <dgm:chPref val="0"/>
        </dgm:presLayoutVars>
      </dgm:prSet>
      <dgm:spPr/>
    </dgm:pt>
    <dgm:pt modelId="{D0D9579C-1832-4259-800A-F3BB7CBFB9D1}" type="pres">
      <dgm:prSet presAssocID="{CCE63EF8-B2E3-4D5A-A411-B5DA0E0276E5}" presName="sibTrans" presStyleCnt="0"/>
      <dgm:spPr/>
    </dgm:pt>
    <dgm:pt modelId="{D4A42C20-4513-4683-BD37-0447799CB377}" type="pres">
      <dgm:prSet presAssocID="{9B70D6F9-28AF-4A15-A0D1-1704245C215C}" presName="compNode" presStyleCnt="0"/>
      <dgm:spPr/>
    </dgm:pt>
    <dgm:pt modelId="{E1064CD1-9707-450C-90CC-6930CCF03129}" type="pres">
      <dgm:prSet presAssocID="{9B70D6F9-28AF-4A15-A0D1-1704245C215C}" presName="bgRect" presStyleLbl="bgShp" presStyleIdx="2" presStyleCnt="3"/>
      <dgm:spPr/>
    </dgm:pt>
    <dgm:pt modelId="{2457F4F4-F143-43FA-80C5-6F6A8064561A}" type="pres">
      <dgm:prSet presAssocID="{9B70D6F9-28AF-4A15-A0D1-1704245C215C}" presName="iconRect" presStyleLbl="nod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inimize"/>
        </a:ext>
      </dgm:extLst>
    </dgm:pt>
    <dgm:pt modelId="{DA74A956-F8E6-4BD8-9787-7BB67A9EFA71}" type="pres">
      <dgm:prSet presAssocID="{9B70D6F9-28AF-4A15-A0D1-1704245C215C}" presName="spaceRect" presStyleCnt="0"/>
      <dgm:spPr/>
    </dgm:pt>
    <dgm:pt modelId="{7249DB2D-F03D-48D1-8D11-8F4A417E9538}" type="pres">
      <dgm:prSet presAssocID="{9B70D6F9-28AF-4A15-A0D1-1704245C215C}" presName="parTx" presStyleLbl="revTx" presStyleIdx="2" presStyleCnt="3">
        <dgm:presLayoutVars>
          <dgm:chMax val="0"/>
          <dgm:chPref val="0"/>
        </dgm:presLayoutVars>
      </dgm:prSet>
      <dgm:spPr/>
    </dgm:pt>
  </dgm:ptLst>
  <dgm:cxnLst>
    <dgm:cxn modelId="{58C36201-F025-446A-B53C-A59E224F30FD}" type="presOf" srcId="{A7EC93CF-A370-4CA1-9ADE-CFB56BFFEF2C}" destId="{FB3FC6F4-098E-4032-A093-4D370DE78C4F}" srcOrd="0" destOrd="0" presId="urn:microsoft.com/office/officeart/2018/2/layout/IconVerticalSolidList"/>
    <dgm:cxn modelId="{9C5E2114-78ED-45AD-B01E-2DBA4677E60C}" srcId="{326B9C27-3B02-4D5D-AD76-CFB59F074FBE}" destId="{A7EC93CF-A370-4CA1-9ADE-CFB56BFFEF2C}" srcOrd="1" destOrd="0" parTransId="{A815F663-461F-48C8-A4DC-87E2856567B2}" sibTransId="{CCE63EF8-B2E3-4D5A-A411-B5DA0E0276E5}"/>
    <dgm:cxn modelId="{6063CF18-F388-46DB-AC60-31FD14F267B3}" srcId="{326B9C27-3B02-4D5D-AD76-CFB59F074FBE}" destId="{7370434D-93B5-447F-B536-50CFADFF2739}" srcOrd="0" destOrd="0" parTransId="{4C351B82-6604-409D-AE1A-08C4025BBBE3}" sibTransId="{D6F35A24-ECE4-47F4-8BEF-7BF18D5D800D}"/>
    <dgm:cxn modelId="{213BC61E-9348-4875-8021-B8A69E3050FE}" type="presOf" srcId="{7370434D-93B5-447F-B536-50CFADFF2739}" destId="{525C895A-2389-45DC-A935-41A9EFC5E543}" srcOrd="0" destOrd="0" presId="urn:microsoft.com/office/officeart/2018/2/layout/IconVerticalSolidList"/>
    <dgm:cxn modelId="{EA1E6760-3890-400C-AF52-8C211B8BE3E4}" type="presOf" srcId="{326B9C27-3B02-4D5D-AD76-CFB59F074FBE}" destId="{F942EC8F-A9F9-4CC5-9CF7-2C9025585288}" srcOrd="0" destOrd="0" presId="urn:microsoft.com/office/officeart/2018/2/layout/IconVerticalSolidList"/>
    <dgm:cxn modelId="{BB29B997-BC53-444B-8FA7-A3EF12EE79F0}" type="presOf" srcId="{9B70D6F9-28AF-4A15-A0D1-1704245C215C}" destId="{7249DB2D-F03D-48D1-8D11-8F4A417E9538}" srcOrd="0" destOrd="0" presId="urn:microsoft.com/office/officeart/2018/2/layout/IconVerticalSolidList"/>
    <dgm:cxn modelId="{F963FBF0-612A-4065-A9B7-99BBC1FA3861}" srcId="{326B9C27-3B02-4D5D-AD76-CFB59F074FBE}" destId="{9B70D6F9-28AF-4A15-A0D1-1704245C215C}" srcOrd="2" destOrd="0" parTransId="{3C3123D7-02C4-456C-98FD-25183AED02E4}" sibTransId="{21C85EA9-AB89-43A1-AB06-75C69EC83376}"/>
    <dgm:cxn modelId="{A9DF5306-71AE-4D00-90AA-59496F0D723C}" type="presParOf" srcId="{F942EC8F-A9F9-4CC5-9CF7-2C9025585288}" destId="{24755303-0726-49D4-92AB-5A99E485438B}" srcOrd="0" destOrd="0" presId="urn:microsoft.com/office/officeart/2018/2/layout/IconVerticalSolidList"/>
    <dgm:cxn modelId="{EC0E8C7E-BDB5-4440-B3A9-E9CFA2A36D38}" type="presParOf" srcId="{24755303-0726-49D4-92AB-5A99E485438B}" destId="{7591A25E-25A9-407E-A255-87331B33BEE9}" srcOrd="0" destOrd="0" presId="urn:microsoft.com/office/officeart/2018/2/layout/IconVerticalSolidList"/>
    <dgm:cxn modelId="{7E821027-A5A2-4470-B9FC-C0C105E698DE}" type="presParOf" srcId="{24755303-0726-49D4-92AB-5A99E485438B}" destId="{5A105495-96EE-4997-9B9E-2EB2BD9CC318}" srcOrd="1" destOrd="0" presId="urn:microsoft.com/office/officeart/2018/2/layout/IconVerticalSolidList"/>
    <dgm:cxn modelId="{D2B7B9A8-21E6-4F9E-82EC-A5D99839070D}" type="presParOf" srcId="{24755303-0726-49D4-92AB-5A99E485438B}" destId="{E98C52D7-0416-43C7-99EF-8AE68DFE4870}" srcOrd="2" destOrd="0" presId="urn:microsoft.com/office/officeart/2018/2/layout/IconVerticalSolidList"/>
    <dgm:cxn modelId="{C1E118C0-DCB0-457B-8A98-334403C97548}" type="presParOf" srcId="{24755303-0726-49D4-92AB-5A99E485438B}" destId="{525C895A-2389-45DC-A935-41A9EFC5E543}" srcOrd="3" destOrd="0" presId="urn:microsoft.com/office/officeart/2018/2/layout/IconVerticalSolidList"/>
    <dgm:cxn modelId="{68C04249-80EF-48C3-AFFB-081D57DA4FB7}" type="presParOf" srcId="{F942EC8F-A9F9-4CC5-9CF7-2C9025585288}" destId="{73946592-58D3-4E2D-A910-FAAEF7D98349}" srcOrd="1" destOrd="0" presId="urn:microsoft.com/office/officeart/2018/2/layout/IconVerticalSolidList"/>
    <dgm:cxn modelId="{752403C4-B7F7-4BCC-8216-11E68ED30404}" type="presParOf" srcId="{F942EC8F-A9F9-4CC5-9CF7-2C9025585288}" destId="{E50A4FE3-6582-4DEF-B689-962E4EEC69C6}" srcOrd="2" destOrd="0" presId="urn:microsoft.com/office/officeart/2018/2/layout/IconVerticalSolidList"/>
    <dgm:cxn modelId="{B81D5D8B-3324-49B9-A5B9-3D9CB702C553}" type="presParOf" srcId="{E50A4FE3-6582-4DEF-B689-962E4EEC69C6}" destId="{7B4677EE-2F52-422B-BE35-677E510CD561}" srcOrd="0" destOrd="0" presId="urn:microsoft.com/office/officeart/2018/2/layout/IconVerticalSolidList"/>
    <dgm:cxn modelId="{B3662A15-8B44-450F-8A4A-55E49E666971}" type="presParOf" srcId="{E50A4FE3-6582-4DEF-B689-962E4EEC69C6}" destId="{457A34FC-0616-4047-A534-5E7805710B0C}" srcOrd="1" destOrd="0" presId="urn:microsoft.com/office/officeart/2018/2/layout/IconVerticalSolidList"/>
    <dgm:cxn modelId="{4A97825F-CAE8-4FC8-9BE7-C41A59FFC9CE}" type="presParOf" srcId="{E50A4FE3-6582-4DEF-B689-962E4EEC69C6}" destId="{8D193C20-0AC2-4130-8FA8-1604DC6064C5}" srcOrd="2" destOrd="0" presId="urn:microsoft.com/office/officeart/2018/2/layout/IconVerticalSolidList"/>
    <dgm:cxn modelId="{F887F52F-85AA-439F-8E9F-602DEFDD2546}" type="presParOf" srcId="{E50A4FE3-6582-4DEF-B689-962E4EEC69C6}" destId="{FB3FC6F4-098E-4032-A093-4D370DE78C4F}" srcOrd="3" destOrd="0" presId="urn:microsoft.com/office/officeart/2018/2/layout/IconVerticalSolidList"/>
    <dgm:cxn modelId="{0FE9ED74-B951-4B8F-B0A8-65EFA09CDF98}" type="presParOf" srcId="{F942EC8F-A9F9-4CC5-9CF7-2C9025585288}" destId="{D0D9579C-1832-4259-800A-F3BB7CBFB9D1}" srcOrd="3" destOrd="0" presId="urn:microsoft.com/office/officeart/2018/2/layout/IconVerticalSolidList"/>
    <dgm:cxn modelId="{7B228440-ABF8-4C56-A5C6-17767FA5C677}" type="presParOf" srcId="{F942EC8F-A9F9-4CC5-9CF7-2C9025585288}" destId="{D4A42C20-4513-4683-BD37-0447799CB377}" srcOrd="4" destOrd="0" presId="urn:microsoft.com/office/officeart/2018/2/layout/IconVerticalSolidList"/>
    <dgm:cxn modelId="{8B7961C4-65FE-48F9-9DDA-404A827E380E}" type="presParOf" srcId="{D4A42C20-4513-4683-BD37-0447799CB377}" destId="{E1064CD1-9707-450C-90CC-6930CCF03129}" srcOrd="0" destOrd="0" presId="urn:microsoft.com/office/officeart/2018/2/layout/IconVerticalSolidList"/>
    <dgm:cxn modelId="{C332AC70-6D7C-417E-A5D8-E77AD3CE1E6C}" type="presParOf" srcId="{D4A42C20-4513-4683-BD37-0447799CB377}" destId="{2457F4F4-F143-43FA-80C5-6F6A8064561A}" srcOrd="1" destOrd="0" presId="urn:microsoft.com/office/officeart/2018/2/layout/IconVerticalSolidList"/>
    <dgm:cxn modelId="{2639865B-225F-4BEF-84D1-4C13BB7839DB}" type="presParOf" srcId="{D4A42C20-4513-4683-BD37-0447799CB377}" destId="{DA74A956-F8E6-4BD8-9787-7BB67A9EFA71}" srcOrd="2" destOrd="0" presId="urn:microsoft.com/office/officeart/2018/2/layout/IconVerticalSolidList"/>
    <dgm:cxn modelId="{17A75D0F-2ABB-4DC5-8F35-FFEF6050FD58}" type="presParOf" srcId="{D4A42C20-4513-4683-BD37-0447799CB377}" destId="{7249DB2D-F03D-48D1-8D11-8F4A417E953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5201830-23BD-45FE-BA2A-82C9F7C24560}"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95C92DDD-DD43-4A67-B0B4-DE689744FA81}">
      <dgm:prSet/>
      <dgm:spPr/>
      <dgm:t>
        <a:bodyPr/>
        <a:lstStyle/>
        <a:p>
          <a:r>
            <a:rPr lang="en-US"/>
            <a:t>The delay window is based on a per prefix flow.</a:t>
          </a:r>
        </a:p>
      </dgm:t>
    </dgm:pt>
    <dgm:pt modelId="{7E8E8BEB-A599-4CBA-9259-4FF2287599CD}" type="parTrans" cxnId="{B1C570F5-DC74-4343-999A-813B069DC7F8}">
      <dgm:prSet/>
      <dgm:spPr/>
      <dgm:t>
        <a:bodyPr/>
        <a:lstStyle/>
        <a:p>
          <a:endParaRPr lang="en-US"/>
        </a:p>
      </dgm:t>
    </dgm:pt>
    <dgm:pt modelId="{EDE86E53-9832-4429-9F0F-01DB676E8D9D}" type="sibTrans" cxnId="{B1C570F5-DC74-4343-999A-813B069DC7F8}">
      <dgm:prSet/>
      <dgm:spPr/>
      <dgm:t>
        <a:bodyPr/>
        <a:lstStyle/>
        <a:p>
          <a:endParaRPr lang="en-US"/>
        </a:p>
      </dgm:t>
    </dgm:pt>
    <dgm:pt modelId="{BA462D3E-1913-43AB-9B4F-A4B6518B8B3E}">
      <dgm:prSet/>
      <dgm:spPr/>
      <dgm:t>
        <a:bodyPr/>
        <a:lstStyle/>
        <a:p>
          <a:r>
            <a:rPr lang="en-US"/>
            <a:t>Delay window for /A/00 should also affect /A/01</a:t>
          </a:r>
        </a:p>
      </dgm:t>
    </dgm:pt>
    <dgm:pt modelId="{6F190DE9-1C00-4150-BDA4-AF4A9330E2D3}" type="parTrans" cxnId="{FCD1CD4B-685A-4885-8DFD-AA79B48208E4}">
      <dgm:prSet/>
      <dgm:spPr/>
      <dgm:t>
        <a:bodyPr/>
        <a:lstStyle/>
        <a:p>
          <a:endParaRPr lang="en-US"/>
        </a:p>
      </dgm:t>
    </dgm:pt>
    <dgm:pt modelId="{F49FBA35-A22F-4E30-AC18-FC1A84AE6850}" type="sibTrans" cxnId="{FCD1CD4B-685A-4885-8DFD-AA79B48208E4}">
      <dgm:prSet/>
      <dgm:spPr/>
      <dgm:t>
        <a:bodyPr/>
        <a:lstStyle/>
        <a:p>
          <a:endParaRPr lang="en-US"/>
        </a:p>
      </dgm:t>
    </dgm:pt>
    <dgm:pt modelId="{7B8A3C0B-0572-459B-B611-45311821D1D6}">
      <dgm:prSet/>
      <dgm:spPr/>
      <dgm:t>
        <a:bodyPr/>
        <a:lstStyle/>
        <a:p>
          <a:r>
            <a:rPr lang="en-US"/>
            <a:t>Delay window for /A should not affect the delay window for /B</a:t>
          </a:r>
        </a:p>
      </dgm:t>
    </dgm:pt>
    <dgm:pt modelId="{0D699BEC-CB49-44F0-86B6-D2101214BCEE}" type="parTrans" cxnId="{B3FA247C-82DF-4A9C-8BE9-A7546476EDD5}">
      <dgm:prSet/>
      <dgm:spPr/>
      <dgm:t>
        <a:bodyPr/>
        <a:lstStyle/>
        <a:p>
          <a:endParaRPr lang="en-US"/>
        </a:p>
      </dgm:t>
    </dgm:pt>
    <dgm:pt modelId="{C6AA51F2-B9AC-4235-A26F-2AFDE60D90AD}" type="sibTrans" cxnId="{B3FA247C-82DF-4A9C-8BE9-A7546476EDD5}">
      <dgm:prSet/>
      <dgm:spPr/>
      <dgm:t>
        <a:bodyPr/>
        <a:lstStyle/>
        <a:p>
          <a:endParaRPr lang="en-US"/>
        </a:p>
      </dgm:t>
    </dgm:pt>
    <dgm:pt modelId="{D45449D8-DD10-4186-BF83-368098F73325}" type="pres">
      <dgm:prSet presAssocID="{45201830-23BD-45FE-BA2A-82C9F7C24560}" presName="vert0" presStyleCnt="0">
        <dgm:presLayoutVars>
          <dgm:dir/>
          <dgm:animOne val="branch"/>
          <dgm:animLvl val="lvl"/>
        </dgm:presLayoutVars>
      </dgm:prSet>
      <dgm:spPr/>
    </dgm:pt>
    <dgm:pt modelId="{F5330123-967C-4FBF-9935-A2EC56F4731B}" type="pres">
      <dgm:prSet presAssocID="{95C92DDD-DD43-4A67-B0B4-DE689744FA81}" presName="thickLine" presStyleLbl="alignNode1" presStyleIdx="0" presStyleCnt="3"/>
      <dgm:spPr/>
    </dgm:pt>
    <dgm:pt modelId="{B08AB2B4-70BE-4F60-BD70-145711A9BB01}" type="pres">
      <dgm:prSet presAssocID="{95C92DDD-DD43-4A67-B0B4-DE689744FA81}" presName="horz1" presStyleCnt="0"/>
      <dgm:spPr/>
    </dgm:pt>
    <dgm:pt modelId="{D32F88F0-6D5B-4CA3-B08E-7B9F69A3991F}" type="pres">
      <dgm:prSet presAssocID="{95C92DDD-DD43-4A67-B0B4-DE689744FA81}" presName="tx1" presStyleLbl="revTx" presStyleIdx="0" presStyleCnt="3"/>
      <dgm:spPr/>
    </dgm:pt>
    <dgm:pt modelId="{E9FA09F5-7498-4EBA-B7F3-C14FB86F1AB4}" type="pres">
      <dgm:prSet presAssocID="{95C92DDD-DD43-4A67-B0B4-DE689744FA81}" presName="vert1" presStyleCnt="0"/>
      <dgm:spPr/>
    </dgm:pt>
    <dgm:pt modelId="{E63DA244-89F5-4419-938F-6E5BC6884F13}" type="pres">
      <dgm:prSet presAssocID="{BA462D3E-1913-43AB-9B4F-A4B6518B8B3E}" presName="thickLine" presStyleLbl="alignNode1" presStyleIdx="1" presStyleCnt="3"/>
      <dgm:spPr/>
    </dgm:pt>
    <dgm:pt modelId="{2FEF4AA5-38A3-4855-A12E-6C609A121E5A}" type="pres">
      <dgm:prSet presAssocID="{BA462D3E-1913-43AB-9B4F-A4B6518B8B3E}" presName="horz1" presStyleCnt="0"/>
      <dgm:spPr/>
    </dgm:pt>
    <dgm:pt modelId="{BB29D876-5CA0-4019-ACFA-9A94A42D6449}" type="pres">
      <dgm:prSet presAssocID="{BA462D3E-1913-43AB-9B4F-A4B6518B8B3E}" presName="tx1" presStyleLbl="revTx" presStyleIdx="1" presStyleCnt="3"/>
      <dgm:spPr/>
    </dgm:pt>
    <dgm:pt modelId="{F8A88BB6-F57C-4036-9D56-C7AF995400AE}" type="pres">
      <dgm:prSet presAssocID="{BA462D3E-1913-43AB-9B4F-A4B6518B8B3E}" presName="vert1" presStyleCnt="0"/>
      <dgm:spPr/>
    </dgm:pt>
    <dgm:pt modelId="{35D0AA5D-A5EE-4D94-B425-1750C2AD5C52}" type="pres">
      <dgm:prSet presAssocID="{7B8A3C0B-0572-459B-B611-45311821D1D6}" presName="thickLine" presStyleLbl="alignNode1" presStyleIdx="2" presStyleCnt="3"/>
      <dgm:spPr/>
    </dgm:pt>
    <dgm:pt modelId="{B3C0B062-60F9-4BEC-AEA2-0601AAD2BE36}" type="pres">
      <dgm:prSet presAssocID="{7B8A3C0B-0572-459B-B611-45311821D1D6}" presName="horz1" presStyleCnt="0"/>
      <dgm:spPr/>
    </dgm:pt>
    <dgm:pt modelId="{231050D1-4AC5-47BE-B28E-9356F951DA00}" type="pres">
      <dgm:prSet presAssocID="{7B8A3C0B-0572-459B-B611-45311821D1D6}" presName="tx1" presStyleLbl="revTx" presStyleIdx="2" presStyleCnt="3"/>
      <dgm:spPr/>
    </dgm:pt>
    <dgm:pt modelId="{86F5E60C-B385-44B5-BA89-C5939D4BCF09}" type="pres">
      <dgm:prSet presAssocID="{7B8A3C0B-0572-459B-B611-45311821D1D6}" presName="vert1" presStyleCnt="0"/>
      <dgm:spPr/>
    </dgm:pt>
  </dgm:ptLst>
  <dgm:cxnLst>
    <dgm:cxn modelId="{099F5504-7DE4-472D-88DA-7CDD42617DE0}" type="presOf" srcId="{BA462D3E-1913-43AB-9B4F-A4B6518B8B3E}" destId="{BB29D876-5CA0-4019-ACFA-9A94A42D6449}" srcOrd="0" destOrd="0" presId="urn:microsoft.com/office/officeart/2008/layout/LinedList"/>
    <dgm:cxn modelId="{B5F8F12E-9B16-4DA8-9CDB-BB0A9ECD4611}" type="presOf" srcId="{7B8A3C0B-0572-459B-B611-45311821D1D6}" destId="{231050D1-4AC5-47BE-B28E-9356F951DA00}" srcOrd="0" destOrd="0" presId="urn:microsoft.com/office/officeart/2008/layout/LinedList"/>
    <dgm:cxn modelId="{8543FA63-2DC0-4745-8217-19CFDF2F0F5C}" type="presOf" srcId="{45201830-23BD-45FE-BA2A-82C9F7C24560}" destId="{D45449D8-DD10-4186-BF83-368098F73325}" srcOrd="0" destOrd="0" presId="urn:microsoft.com/office/officeart/2008/layout/LinedList"/>
    <dgm:cxn modelId="{FCD1CD4B-685A-4885-8DFD-AA79B48208E4}" srcId="{45201830-23BD-45FE-BA2A-82C9F7C24560}" destId="{BA462D3E-1913-43AB-9B4F-A4B6518B8B3E}" srcOrd="1" destOrd="0" parTransId="{6F190DE9-1C00-4150-BDA4-AF4A9330E2D3}" sibTransId="{F49FBA35-A22F-4E30-AC18-FC1A84AE6850}"/>
    <dgm:cxn modelId="{B3FA247C-82DF-4A9C-8BE9-A7546476EDD5}" srcId="{45201830-23BD-45FE-BA2A-82C9F7C24560}" destId="{7B8A3C0B-0572-459B-B611-45311821D1D6}" srcOrd="2" destOrd="0" parTransId="{0D699BEC-CB49-44F0-86B6-D2101214BCEE}" sibTransId="{C6AA51F2-B9AC-4235-A26F-2AFDE60D90AD}"/>
    <dgm:cxn modelId="{649222E5-A3C7-46DB-AD4D-0BF44D26CD81}" type="presOf" srcId="{95C92DDD-DD43-4A67-B0B4-DE689744FA81}" destId="{D32F88F0-6D5B-4CA3-B08E-7B9F69A3991F}" srcOrd="0" destOrd="0" presId="urn:microsoft.com/office/officeart/2008/layout/LinedList"/>
    <dgm:cxn modelId="{B1C570F5-DC74-4343-999A-813B069DC7F8}" srcId="{45201830-23BD-45FE-BA2A-82C9F7C24560}" destId="{95C92DDD-DD43-4A67-B0B4-DE689744FA81}" srcOrd="0" destOrd="0" parTransId="{7E8E8BEB-A599-4CBA-9259-4FF2287599CD}" sibTransId="{EDE86E53-9832-4429-9F0F-01DB676E8D9D}"/>
    <dgm:cxn modelId="{6B64D3D6-3064-46CC-B019-C12C4CE22E43}" type="presParOf" srcId="{D45449D8-DD10-4186-BF83-368098F73325}" destId="{F5330123-967C-4FBF-9935-A2EC56F4731B}" srcOrd="0" destOrd="0" presId="urn:microsoft.com/office/officeart/2008/layout/LinedList"/>
    <dgm:cxn modelId="{510FD666-C186-4492-8B72-2E15445A1C45}" type="presParOf" srcId="{D45449D8-DD10-4186-BF83-368098F73325}" destId="{B08AB2B4-70BE-4F60-BD70-145711A9BB01}" srcOrd="1" destOrd="0" presId="urn:microsoft.com/office/officeart/2008/layout/LinedList"/>
    <dgm:cxn modelId="{4EF95B1B-F135-4F3A-A799-8779EC67120E}" type="presParOf" srcId="{B08AB2B4-70BE-4F60-BD70-145711A9BB01}" destId="{D32F88F0-6D5B-4CA3-B08E-7B9F69A3991F}" srcOrd="0" destOrd="0" presId="urn:microsoft.com/office/officeart/2008/layout/LinedList"/>
    <dgm:cxn modelId="{EE33C282-B41F-4EC2-86B3-83D66DB06EB6}" type="presParOf" srcId="{B08AB2B4-70BE-4F60-BD70-145711A9BB01}" destId="{E9FA09F5-7498-4EBA-B7F3-C14FB86F1AB4}" srcOrd="1" destOrd="0" presId="urn:microsoft.com/office/officeart/2008/layout/LinedList"/>
    <dgm:cxn modelId="{92BC6D02-EE59-4E9C-99D4-9A552F86CA53}" type="presParOf" srcId="{D45449D8-DD10-4186-BF83-368098F73325}" destId="{E63DA244-89F5-4419-938F-6E5BC6884F13}" srcOrd="2" destOrd="0" presId="urn:microsoft.com/office/officeart/2008/layout/LinedList"/>
    <dgm:cxn modelId="{A54AAA09-A633-4B95-9A7B-82BDE72B4686}" type="presParOf" srcId="{D45449D8-DD10-4186-BF83-368098F73325}" destId="{2FEF4AA5-38A3-4855-A12E-6C609A121E5A}" srcOrd="3" destOrd="0" presId="urn:microsoft.com/office/officeart/2008/layout/LinedList"/>
    <dgm:cxn modelId="{C429C58E-7740-4452-B78A-FD5A3F85BF17}" type="presParOf" srcId="{2FEF4AA5-38A3-4855-A12E-6C609A121E5A}" destId="{BB29D876-5CA0-4019-ACFA-9A94A42D6449}" srcOrd="0" destOrd="0" presId="urn:microsoft.com/office/officeart/2008/layout/LinedList"/>
    <dgm:cxn modelId="{47ACA3EB-D76B-4194-A3E1-865FCD8ACE8C}" type="presParOf" srcId="{2FEF4AA5-38A3-4855-A12E-6C609A121E5A}" destId="{F8A88BB6-F57C-4036-9D56-C7AF995400AE}" srcOrd="1" destOrd="0" presId="urn:microsoft.com/office/officeart/2008/layout/LinedList"/>
    <dgm:cxn modelId="{B43AEB8E-7A26-48A0-88B4-FA062D3C2096}" type="presParOf" srcId="{D45449D8-DD10-4186-BF83-368098F73325}" destId="{35D0AA5D-A5EE-4D94-B425-1750C2AD5C52}" srcOrd="4" destOrd="0" presId="urn:microsoft.com/office/officeart/2008/layout/LinedList"/>
    <dgm:cxn modelId="{606160FC-9842-42ED-83FA-882BE83CF908}" type="presParOf" srcId="{D45449D8-DD10-4186-BF83-368098F73325}" destId="{B3C0B062-60F9-4BEC-AEA2-0601AAD2BE36}" srcOrd="5" destOrd="0" presId="urn:microsoft.com/office/officeart/2008/layout/LinedList"/>
    <dgm:cxn modelId="{8021B47F-A331-4900-8761-E3D8C7DE75DB}" type="presParOf" srcId="{B3C0B062-60F9-4BEC-AEA2-0601AAD2BE36}" destId="{231050D1-4AC5-47BE-B28E-9356F951DA00}" srcOrd="0" destOrd="0" presId="urn:microsoft.com/office/officeart/2008/layout/LinedList"/>
    <dgm:cxn modelId="{903ABB88-2C7A-4296-B6A6-FBCC32F20A93}" type="presParOf" srcId="{B3C0B062-60F9-4BEC-AEA2-0601AAD2BE36}" destId="{86F5E60C-B385-44B5-BA89-C5939D4BCF0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D20CBB4-9A4C-4C1B-A0C4-889CEE5E3F22}"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711FA669-2EEA-42BF-AD41-C109C5D17A21}">
      <dgm:prSet/>
      <dgm:spPr/>
      <dgm:t>
        <a:bodyPr/>
        <a:lstStyle/>
        <a:p>
          <a:r>
            <a:rPr lang="en-US" dirty="0"/>
            <a:t>Both interest suppression and data reply suppression work at a per prefix level.</a:t>
          </a:r>
        </a:p>
      </dgm:t>
    </dgm:pt>
    <dgm:pt modelId="{C6C8EEF2-18B3-4A52-BDEB-85FF813BA96D}" type="parTrans" cxnId="{6F16189C-A893-447A-82AD-45665A837420}">
      <dgm:prSet/>
      <dgm:spPr/>
      <dgm:t>
        <a:bodyPr/>
        <a:lstStyle/>
        <a:p>
          <a:endParaRPr lang="en-US"/>
        </a:p>
      </dgm:t>
    </dgm:pt>
    <dgm:pt modelId="{01E223D8-36AE-44AB-8CD5-C93951891CCC}" type="sibTrans" cxnId="{6F16189C-A893-447A-82AD-45665A837420}">
      <dgm:prSet/>
      <dgm:spPr/>
      <dgm:t>
        <a:bodyPr/>
        <a:lstStyle/>
        <a:p>
          <a:endParaRPr lang="en-US"/>
        </a:p>
      </dgm:t>
    </dgm:pt>
    <dgm:pt modelId="{65662919-E0A5-4837-AA87-FF2DF925B9EE}">
      <dgm:prSet/>
      <dgm:spPr/>
      <dgm:t>
        <a:bodyPr/>
        <a:lstStyle/>
        <a:p>
          <a:r>
            <a:rPr lang="en-US" dirty="0"/>
            <a:t>Content store replies present an issue since these NFD's don't have a priori knowledge of what prefix to perform data suppression on.</a:t>
          </a:r>
        </a:p>
      </dgm:t>
    </dgm:pt>
    <dgm:pt modelId="{458DB5E6-9B1E-4BF2-BE46-C8609939817F}" type="parTrans" cxnId="{C8452F0D-4E1F-47B8-A3FC-B29217ACC3F2}">
      <dgm:prSet/>
      <dgm:spPr/>
      <dgm:t>
        <a:bodyPr/>
        <a:lstStyle/>
        <a:p>
          <a:endParaRPr lang="en-US"/>
        </a:p>
      </dgm:t>
    </dgm:pt>
    <dgm:pt modelId="{3C11E1C6-2406-4DC5-A062-A51827CEC058}" type="sibTrans" cxnId="{C8452F0D-4E1F-47B8-A3FC-B29217ACC3F2}">
      <dgm:prSet/>
      <dgm:spPr/>
      <dgm:t>
        <a:bodyPr/>
        <a:lstStyle/>
        <a:p>
          <a:endParaRPr lang="en-US"/>
        </a:p>
      </dgm:t>
    </dgm:pt>
    <dgm:pt modelId="{C4B69C7B-ADDD-49F3-B39E-3B9DF67D5DB1}">
      <dgm:prSet/>
      <dgm:spPr/>
      <dgm:t>
        <a:bodyPr/>
        <a:lstStyle/>
        <a:p>
          <a:r>
            <a:rPr lang="en-US">
              <a:cs typeface="Calibri Light"/>
            </a:rPr>
            <a:t>Packets can be marked as coming from a multicast face but prefix flow information is still needed.</a:t>
          </a:r>
          <a:endParaRPr lang="en-US"/>
        </a:p>
      </dgm:t>
    </dgm:pt>
    <dgm:pt modelId="{E5D745CD-A409-453F-BD93-3BA5AC34B1C0}" type="parTrans" cxnId="{B1B0208D-2A65-4ED0-9666-6B262C215331}">
      <dgm:prSet/>
      <dgm:spPr/>
      <dgm:t>
        <a:bodyPr/>
        <a:lstStyle/>
        <a:p>
          <a:endParaRPr lang="en-US"/>
        </a:p>
      </dgm:t>
    </dgm:pt>
    <dgm:pt modelId="{7A3D61EA-6314-4954-9099-F1E616F41662}" type="sibTrans" cxnId="{B1B0208D-2A65-4ED0-9666-6B262C215331}">
      <dgm:prSet/>
      <dgm:spPr/>
      <dgm:t>
        <a:bodyPr/>
        <a:lstStyle/>
        <a:p>
          <a:endParaRPr lang="en-US"/>
        </a:p>
      </dgm:t>
    </dgm:pt>
    <dgm:pt modelId="{619F5B4F-4824-409C-90BC-859032102A37}">
      <dgm:prSet/>
      <dgm:spPr/>
      <dgm:t>
        <a:bodyPr/>
        <a:lstStyle/>
        <a:p>
          <a:r>
            <a:rPr lang="en-US" dirty="0"/>
            <a:t>Nodes that exist outside the multicast group can't participate in suppression as they will not over hear interests or data replies.</a:t>
          </a:r>
        </a:p>
      </dgm:t>
    </dgm:pt>
    <dgm:pt modelId="{F59770C1-4B47-463D-8782-35C671F05E67}" type="parTrans" cxnId="{75197B0D-833C-4771-9D1F-0226C2F44AF2}">
      <dgm:prSet/>
      <dgm:spPr/>
      <dgm:t>
        <a:bodyPr/>
        <a:lstStyle/>
        <a:p>
          <a:endParaRPr lang="en-US"/>
        </a:p>
      </dgm:t>
    </dgm:pt>
    <dgm:pt modelId="{CFB583C8-29A9-4A4C-BB9E-E4C6D3ED1EEB}" type="sibTrans" cxnId="{75197B0D-833C-4771-9D1F-0226C2F44AF2}">
      <dgm:prSet/>
      <dgm:spPr/>
      <dgm:t>
        <a:bodyPr/>
        <a:lstStyle/>
        <a:p>
          <a:endParaRPr lang="en-US"/>
        </a:p>
      </dgm:t>
    </dgm:pt>
    <dgm:pt modelId="{79F319AE-4118-4E31-A0B2-9E304A7A2B43}">
      <dgm:prSet/>
      <dgm:spPr/>
      <dgm:t>
        <a:bodyPr/>
        <a:lstStyle/>
        <a:p>
          <a:r>
            <a:rPr lang="en-US">
              <a:cs typeface="Calibri Light"/>
            </a:rPr>
            <a:t>This is only an issue if nodes switch mutlicast/unitcast nexthops.</a:t>
          </a:r>
        </a:p>
      </dgm:t>
    </dgm:pt>
    <dgm:pt modelId="{E67CECA6-5A5A-4E43-A30B-45949D6B8A2B}" type="parTrans" cxnId="{BDE8EEE9-7854-49CC-8B89-F419ED1D0DF4}">
      <dgm:prSet/>
      <dgm:spPr/>
      <dgm:t>
        <a:bodyPr/>
        <a:lstStyle/>
        <a:p>
          <a:endParaRPr lang="en-US"/>
        </a:p>
      </dgm:t>
    </dgm:pt>
    <dgm:pt modelId="{E49673A0-21A1-4C20-91F1-560412AAC14D}" type="sibTrans" cxnId="{BDE8EEE9-7854-49CC-8B89-F419ED1D0DF4}">
      <dgm:prSet/>
      <dgm:spPr/>
      <dgm:t>
        <a:bodyPr/>
        <a:lstStyle/>
        <a:p>
          <a:endParaRPr lang="en-US"/>
        </a:p>
      </dgm:t>
    </dgm:pt>
    <dgm:pt modelId="{2408D5A0-CF15-48C3-9D86-449554BB9541}">
      <dgm:prSet/>
      <dgm:spPr/>
      <dgm:t>
        <a:bodyPr/>
        <a:lstStyle/>
        <a:p>
          <a:r>
            <a:rPr lang="en-US"/>
            <a:t> Both consumers and producer apps can register the prefix with their NFD.</a:t>
          </a:r>
        </a:p>
      </dgm:t>
    </dgm:pt>
    <dgm:pt modelId="{3F93D76B-F4D2-4730-9973-BB030C641501}" type="parTrans" cxnId="{83E67EF0-4B4E-4F14-BFEC-1EF9956615BF}">
      <dgm:prSet/>
      <dgm:spPr/>
    </dgm:pt>
    <dgm:pt modelId="{6E4CA628-7A0D-49B4-B029-FC230AD62851}" type="sibTrans" cxnId="{83E67EF0-4B4E-4F14-BFEC-1EF9956615BF}">
      <dgm:prSet/>
      <dgm:spPr/>
    </dgm:pt>
    <dgm:pt modelId="{7F6E9C5A-2525-4EBA-825D-5E3E5603DE44}" type="pres">
      <dgm:prSet presAssocID="{BD20CBB4-9A4C-4C1B-A0C4-889CEE5E3F22}" presName="linear" presStyleCnt="0">
        <dgm:presLayoutVars>
          <dgm:animLvl val="lvl"/>
          <dgm:resizeHandles val="exact"/>
        </dgm:presLayoutVars>
      </dgm:prSet>
      <dgm:spPr/>
    </dgm:pt>
    <dgm:pt modelId="{1B542E86-5F29-44F7-A0FE-609C5AC22F3A}" type="pres">
      <dgm:prSet presAssocID="{711FA669-2EEA-42BF-AD41-C109C5D17A21}" presName="parentText" presStyleLbl="node1" presStyleIdx="0" presStyleCnt="3">
        <dgm:presLayoutVars>
          <dgm:chMax val="0"/>
          <dgm:bulletEnabled val="1"/>
        </dgm:presLayoutVars>
      </dgm:prSet>
      <dgm:spPr/>
    </dgm:pt>
    <dgm:pt modelId="{9F4F07D1-3BB3-4FAF-BCDC-EC451FFD5ED7}" type="pres">
      <dgm:prSet presAssocID="{711FA669-2EEA-42BF-AD41-C109C5D17A21}" presName="childText" presStyleLbl="revTx" presStyleIdx="0" presStyleCnt="3">
        <dgm:presLayoutVars>
          <dgm:bulletEnabled val="1"/>
        </dgm:presLayoutVars>
      </dgm:prSet>
      <dgm:spPr/>
    </dgm:pt>
    <dgm:pt modelId="{E7381659-3198-438F-9CA8-E652E9EC00ED}" type="pres">
      <dgm:prSet presAssocID="{65662919-E0A5-4837-AA87-FF2DF925B9EE}" presName="parentText" presStyleLbl="node1" presStyleIdx="1" presStyleCnt="3">
        <dgm:presLayoutVars>
          <dgm:chMax val="0"/>
          <dgm:bulletEnabled val="1"/>
        </dgm:presLayoutVars>
      </dgm:prSet>
      <dgm:spPr/>
    </dgm:pt>
    <dgm:pt modelId="{AE1EC668-806D-443A-B354-968036210269}" type="pres">
      <dgm:prSet presAssocID="{65662919-E0A5-4837-AA87-FF2DF925B9EE}" presName="childText" presStyleLbl="revTx" presStyleIdx="1" presStyleCnt="3">
        <dgm:presLayoutVars>
          <dgm:bulletEnabled val="1"/>
        </dgm:presLayoutVars>
      </dgm:prSet>
      <dgm:spPr/>
    </dgm:pt>
    <dgm:pt modelId="{F08F4687-F149-4CB1-B752-E58A86941E76}" type="pres">
      <dgm:prSet presAssocID="{619F5B4F-4824-409C-90BC-859032102A37}" presName="parentText" presStyleLbl="node1" presStyleIdx="2" presStyleCnt="3">
        <dgm:presLayoutVars>
          <dgm:chMax val="0"/>
          <dgm:bulletEnabled val="1"/>
        </dgm:presLayoutVars>
      </dgm:prSet>
      <dgm:spPr/>
    </dgm:pt>
    <dgm:pt modelId="{C2BC8B36-6624-405A-A398-63DD2BA057B1}" type="pres">
      <dgm:prSet presAssocID="{619F5B4F-4824-409C-90BC-859032102A37}" presName="childText" presStyleLbl="revTx" presStyleIdx="2" presStyleCnt="3">
        <dgm:presLayoutVars>
          <dgm:bulletEnabled val="1"/>
        </dgm:presLayoutVars>
      </dgm:prSet>
      <dgm:spPr/>
    </dgm:pt>
  </dgm:ptLst>
  <dgm:cxnLst>
    <dgm:cxn modelId="{68073F0C-1F4E-49B5-BCAD-2A830AD43523}" type="presOf" srcId="{BD20CBB4-9A4C-4C1B-A0C4-889CEE5E3F22}" destId="{7F6E9C5A-2525-4EBA-825D-5E3E5603DE44}" srcOrd="0" destOrd="0" presId="urn:microsoft.com/office/officeart/2005/8/layout/vList2"/>
    <dgm:cxn modelId="{C8452F0D-4E1F-47B8-A3FC-B29217ACC3F2}" srcId="{BD20CBB4-9A4C-4C1B-A0C4-889CEE5E3F22}" destId="{65662919-E0A5-4837-AA87-FF2DF925B9EE}" srcOrd="1" destOrd="0" parTransId="{458DB5E6-9B1E-4BF2-BE46-C8609939817F}" sibTransId="{3C11E1C6-2406-4DC5-A062-A51827CEC058}"/>
    <dgm:cxn modelId="{75197B0D-833C-4771-9D1F-0226C2F44AF2}" srcId="{BD20CBB4-9A4C-4C1B-A0C4-889CEE5E3F22}" destId="{619F5B4F-4824-409C-90BC-859032102A37}" srcOrd="2" destOrd="0" parTransId="{F59770C1-4B47-463D-8782-35C671F05E67}" sibTransId="{CFB583C8-29A9-4A4C-BB9E-E4C6D3ED1EEB}"/>
    <dgm:cxn modelId="{9884242D-D6C8-4599-91B3-BC7CA414C94C}" type="presOf" srcId="{2408D5A0-CF15-48C3-9D86-449554BB9541}" destId="{9F4F07D1-3BB3-4FAF-BCDC-EC451FFD5ED7}" srcOrd="0" destOrd="0" presId="urn:microsoft.com/office/officeart/2005/8/layout/vList2"/>
    <dgm:cxn modelId="{B1B0208D-2A65-4ED0-9666-6B262C215331}" srcId="{65662919-E0A5-4837-AA87-FF2DF925B9EE}" destId="{C4B69C7B-ADDD-49F3-B39E-3B9DF67D5DB1}" srcOrd="0" destOrd="0" parTransId="{E5D745CD-A409-453F-BD93-3BA5AC34B1C0}" sibTransId="{7A3D61EA-6314-4954-9099-F1E616F41662}"/>
    <dgm:cxn modelId="{6F16189C-A893-447A-82AD-45665A837420}" srcId="{BD20CBB4-9A4C-4C1B-A0C4-889CEE5E3F22}" destId="{711FA669-2EEA-42BF-AD41-C109C5D17A21}" srcOrd="0" destOrd="0" parTransId="{C6C8EEF2-18B3-4A52-BDEB-85FF813BA96D}" sibTransId="{01E223D8-36AE-44AB-8CD5-C93951891CCC}"/>
    <dgm:cxn modelId="{89392AC3-49C0-42C0-B6AD-3F3AB3C1EFD3}" type="presOf" srcId="{65662919-E0A5-4837-AA87-FF2DF925B9EE}" destId="{E7381659-3198-438F-9CA8-E652E9EC00ED}" srcOrd="0" destOrd="0" presId="urn:microsoft.com/office/officeart/2005/8/layout/vList2"/>
    <dgm:cxn modelId="{66481BD8-889A-4B45-B3D8-4B78C18BEDA1}" type="presOf" srcId="{711FA669-2EEA-42BF-AD41-C109C5D17A21}" destId="{1B542E86-5F29-44F7-A0FE-609C5AC22F3A}" srcOrd="0" destOrd="0" presId="urn:microsoft.com/office/officeart/2005/8/layout/vList2"/>
    <dgm:cxn modelId="{D9A72BDA-555D-44D4-A9D8-0D4B4186490E}" type="presOf" srcId="{79F319AE-4118-4E31-A0B2-9E304A7A2B43}" destId="{C2BC8B36-6624-405A-A398-63DD2BA057B1}" srcOrd="0" destOrd="0" presId="urn:microsoft.com/office/officeart/2005/8/layout/vList2"/>
    <dgm:cxn modelId="{17C8F6E4-CDAF-4449-AD20-F88A946B0430}" type="presOf" srcId="{619F5B4F-4824-409C-90BC-859032102A37}" destId="{F08F4687-F149-4CB1-B752-E58A86941E76}" srcOrd="0" destOrd="0" presId="urn:microsoft.com/office/officeart/2005/8/layout/vList2"/>
    <dgm:cxn modelId="{BDE8EEE9-7854-49CC-8B89-F419ED1D0DF4}" srcId="{619F5B4F-4824-409C-90BC-859032102A37}" destId="{79F319AE-4118-4E31-A0B2-9E304A7A2B43}" srcOrd="0" destOrd="0" parTransId="{E67CECA6-5A5A-4E43-A30B-45949D6B8A2B}" sibTransId="{E49673A0-21A1-4C20-91F1-560412AAC14D}"/>
    <dgm:cxn modelId="{83E67EF0-4B4E-4F14-BFEC-1EF9956615BF}" srcId="{711FA669-2EEA-42BF-AD41-C109C5D17A21}" destId="{2408D5A0-CF15-48C3-9D86-449554BB9541}" srcOrd="0" destOrd="0" parTransId="{3F93D76B-F4D2-4730-9973-BB030C641501}" sibTransId="{6E4CA628-7A0D-49B4-B029-FC230AD62851}"/>
    <dgm:cxn modelId="{F8AF15F1-BA01-41D8-8E3D-AA411B8E5105}" type="presOf" srcId="{C4B69C7B-ADDD-49F3-B39E-3B9DF67D5DB1}" destId="{AE1EC668-806D-443A-B354-968036210269}" srcOrd="0" destOrd="0" presId="urn:microsoft.com/office/officeart/2005/8/layout/vList2"/>
    <dgm:cxn modelId="{E60C640E-B514-404E-8DD8-CEC72D7D6524}" type="presParOf" srcId="{7F6E9C5A-2525-4EBA-825D-5E3E5603DE44}" destId="{1B542E86-5F29-44F7-A0FE-609C5AC22F3A}" srcOrd="0" destOrd="0" presId="urn:microsoft.com/office/officeart/2005/8/layout/vList2"/>
    <dgm:cxn modelId="{8DAD1E18-CC1A-41FD-A456-B83C6D88C951}" type="presParOf" srcId="{7F6E9C5A-2525-4EBA-825D-5E3E5603DE44}" destId="{9F4F07D1-3BB3-4FAF-BCDC-EC451FFD5ED7}" srcOrd="1" destOrd="0" presId="urn:microsoft.com/office/officeart/2005/8/layout/vList2"/>
    <dgm:cxn modelId="{E6C28143-ED8B-4910-A285-DBEA3402B5F4}" type="presParOf" srcId="{7F6E9C5A-2525-4EBA-825D-5E3E5603DE44}" destId="{E7381659-3198-438F-9CA8-E652E9EC00ED}" srcOrd="2" destOrd="0" presId="urn:microsoft.com/office/officeart/2005/8/layout/vList2"/>
    <dgm:cxn modelId="{F1404B3C-C684-4E82-AE39-205547091E91}" type="presParOf" srcId="{7F6E9C5A-2525-4EBA-825D-5E3E5603DE44}" destId="{AE1EC668-806D-443A-B354-968036210269}" srcOrd="3" destOrd="0" presId="urn:microsoft.com/office/officeart/2005/8/layout/vList2"/>
    <dgm:cxn modelId="{B7EC8CC4-40E7-4512-B1B4-ABAFBDEF6146}" type="presParOf" srcId="{7F6E9C5A-2525-4EBA-825D-5E3E5603DE44}" destId="{F08F4687-F149-4CB1-B752-E58A86941E76}" srcOrd="4" destOrd="0" presId="urn:microsoft.com/office/officeart/2005/8/layout/vList2"/>
    <dgm:cxn modelId="{A7A27851-4F32-4E9B-938E-795B9F7B0C79}" type="presParOf" srcId="{7F6E9C5A-2525-4EBA-825D-5E3E5603DE44}" destId="{C2BC8B36-6624-405A-A398-63DD2BA057B1}"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70EC66-65F5-42F1-B7CE-43BEEC5877CB}">
      <dsp:nvSpPr>
        <dsp:cNvPr id="0" name=""/>
        <dsp:cNvSpPr/>
      </dsp:nvSpPr>
      <dsp:spPr>
        <a:xfrm>
          <a:off x="157178" y="1155198"/>
          <a:ext cx="1307447" cy="1307447"/>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4FAC84D-A18C-4332-BD26-949E4C790ED6}">
      <dsp:nvSpPr>
        <dsp:cNvPr id="0" name=""/>
        <dsp:cNvSpPr/>
      </dsp:nvSpPr>
      <dsp:spPr>
        <a:xfrm>
          <a:off x="431742" y="1429762"/>
          <a:ext cx="758319" cy="758319"/>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736F340-F56E-4A04-8ACD-BEEBA060DCE3}">
      <dsp:nvSpPr>
        <dsp:cNvPr id="0" name=""/>
        <dsp:cNvSpPr/>
      </dsp:nvSpPr>
      <dsp:spPr>
        <a:xfrm>
          <a:off x="1744792" y="1155198"/>
          <a:ext cx="3081839" cy="13074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90000"/>
            </a:lnSpc>
            <a:spcBef>
              <a:spcPct val="0"/>
            </a:spcBef>
            <a:spcAft>
              <a:spcPct val="35000"/>
            </a:spcAft>
            <a:buNone/>
          </a:pPr>
          <a:r>
            <a:rPr lang="en-US" sz="1800" kern="1200"/>
            <a:t>The basic idea is to eavesdrop on multicasted interests for some amount of time before forwarding the interest.</a:t>
          </a:r>
        </a:p>
      </dsp:txBody>
      <dsp:txXfrm>
        <a:off x="1744792" y="1155198"/>
        <a:ext cx="3081839" cy="1307447"/>
      </dsp:txXfrm>
    </dsp:sp>
    <dsp:sp modelId="{37EA6EA9-6ED4-4452-AE0A-1B3C6205FC08}">
      <dsp:nvSpPr>
        <dsp:cNvPr id="0" name=""/>
        <dsp:cNvSpPr/>
      </dsp:nvSpPr>
      <dsp:spPr>
        <a:xfrm>
          <a:off x="5363619" y="1155198"/>
          <a:ext cx="1307447" cy="1307447"/>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6AD9DAE-35CF-436B-8924-C445D7451128}">
      <dsp:nvSpPr>
        <dsp:cNvPr id="0" name=""/>
        <dsp:cNvSpPr/>
      </dsp:nvSpPr>
      <dsp:spPr>
        <a:xfrm>
          <a:off x="5638183" y="1429762"/>
          <a:ext cx="758319" cy="758319"/>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07B1CAF-0DAC-4E3B-853E-7D3F021C6D96}">
      <dsp:nvSpPr>
        <dsp:cNvPr id="0" name=""/>
        <dsp:cNvSpPr/>
      </dsp:nvSpPr>
      <dsp:spPr>
        <a:xfrm>
          <a:off x="6951233" y="1155198"/>
          <a:ext cx="3081839" cy="13074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90000"/>
            </a:lnSpc>
            <a:spcBef>
              <a:spcPct val="0"/>
            </a:spcBef>
            <a:spcAft>
              <a:spcPct val="35000"/>
            </a:spcAft>
            <a:buNone/>
          </a:pPr>
          <a:r>
            <a:rPr lang="en-US" sz="1800" kern="1200"/>
            <a:t>Interest suppression only needs to occur at endpoints.  NFD's that are only forwarding interests do not change behavior.</a:t>
          </a:r>
        </a:p>
      </dsp:txBody>
      <dsp:txXfrm>
        <a:off x="6951233" y="1155198"/>
        <a:ext cx="3081839" cy="13074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91A25E-25A9-407E-A255-87331B33BEE9}">
      <dsp:nvSpPr>
        <dsp:cNvPr id="0" name=""/>
        <dsp:cNvSpPr/>
      </dsp:nvSpPr>
      <dsp:spPr>
        <a:xfrm>
          <a:off x="0" y="531"/>
          <a:ext cx="10515600" cy="124293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105495-96EE-4997-9B9E-2EB2BD9CC318}">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25C895A-2389-45DC-A935-41A9EFC5E543}">
      <dsp:nvSpPr>
        <dsp:cNvPr id="0" name=""/>
        <dsp:cNvSpPr/>
      </dsp:nvSpPr>
      <dsp:spPr>
        <a:xfrm>
          <a:off x="1435590" y="53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90000"/>
            </a:lnSpc>
            <a:spcBef>
              <a:spcPct val="0"/>
            </a:spcBef>
            <a:spcAft>
              <a:spcPct val="35000"/>
            </a:spcAft>
            <a:buNone/>
          </a:pPr>
          <a:r>
            <a:rPr lang="en-US" sz="2500" kern="1200"/>
            <a:t>In order to adapt the delay window, every multicasted interest must be followed up with a period of listening for duplicates.</a:t>
          </a:r>
        </a:p>
      </dsp:txBody>
      <dsp:txXfrm>
        <a:off x="1435590" y="531"/>
        <a:ext cx="9080009" cy="1242935"/>
      </dsp:txXfrm>
    </dsp:sp>
    <dsp:sp modelId="{7B4677EE-2F52-422B-BE35-677E510CD561}">
      <dsp:nvSpPr>
        <dsp:cNvPr id="0" name=""/>
        <dsp:cNvSpPr/>
      </dsp:nvSpPr>
      <dsp:spPr>
        <a:xfrm>
          <a:off x="0" y="1554201"/>
          <a:ext cx="10515600" cy="1242935"/>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7A34FC-0616-4047-A534-5E7805710B0C}">
      <dsp:nvSpPr>
        <dsp:cNvPr id="0" name=""/>
        <dsp:cNvSpPr/>
      </dsp:nvSpPr>
      <dsp:spPr>
        <a:xfrm>
          <a:off x="375988" y="1833861"/>
          <a:ext cx="683614" cy="683614"/>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B3FC6F4-098E-4032-A093-4D370DE78C4F}">
      <dsp:nvSpPr>
        <dsp:cNvPr id="0" name=""/>
        <dsp:cNvSpPr/>
      </dsp:nvSpPr>
      <dsp:spPr>
        <a:xfrm>
          <a:off x="1435590" y="155420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90000"/>
            </a:lnSpc>
            <a:spcBef>
              <a:spcPct val="0"/>
            </a:spcBef>
            <a:spcAft>
              <a:spcPct val="35000"/>
            </a:spcAft>
            <a:buNone/>
          </a:pPr>
          <a:r>
            <a:rPr lang="en-US" sz="2500" kern="1200"/>
            <a:t>When a duplicate interest is overheard then the delay window is increased to some maximum.</a:t>
          </a:r>
        </a:p>
      </dsp:txBody>
      <dsp:txXfrm>
        <a:off x="1435590" y="1554201"/>
        <a:ext cx="9080009" cy="1242935"/>
      </dsp:txXfrm>
    </dsp:sp>
    <dsp:sp modelId="{E1064CD1-9707-450C-90CC-6930CCF03129}">
      <dsp:nvSpPr>
        <dsp:cNvPr id="0" name=""/>
        <dsp:cNvSpPr/>
      </dsp:nvSpPr>
      <dsp:spPr>
        <a:xfrm>
          <a:off x="0" y="3107870"/>
          <a:ext cx="10515600" cy="1242935"/>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57F4F4-F143-43FA-80C5-6F6A8064561A}">
      <dsp:nvSpPr>
        <dsp:cNvPr id="0" name=""/>
        <dsp:cNvSpPr/>
      </dsp:nvSpPr>
      <dsp:spPr>
        <a:xfrm>
          <a:off x="375988" y="3387531"/>
          <a:ext cx="683614" cy="683614"/>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249DB2D-F03D-48D1-8D11-8F4A417E9538}">
      <dsp:nvSpPr>
        <dsp:cNvPr id="0" name=""/>
        <dsp:cNvSpPr/>
      </dsp:nvSpPr>
      <dsp:spPr>
        <a:xfrm>
          <a:off x="1435590" y="3107870"/>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90000"/>
            </a:lnSpc>
            <a:spcBef>
              <a:spcPct val="0"/>
            </a:spcBef>
            <a:spcAft>
              <a:spcPct val="35000"/>
            </a:spcAft>
            <a:buNone/>
          </a:pPr>
          <a:r>
            <a:rPr lang="en-US" sz="2500" kern="1200"/>
            <a:t>If a duplicate interest is not overheard then the delay window is decreased to the point of the window size being zero (ie no delay).</a:t>
          </a:r>
        </a:p>
      </dsp:txBody>
      <dsp:txXfrm>
        <a:off x="1435590" y="3107870"/>
        <a:ext cx="9080009" cy="12429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330123-967C-4FBF-9935-A2EC56F4731B}">
      <dsp:nvSpPr>
        <dsp:cNvPr id="0" name=""/>
        <dsp:cNvSpPr/>
      </dsp:nvSpPr>
      <dsp:spPr>
        <a:xfrm>
          <a:off x="0" y="24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2F88F0-6D5B-4CA3-B08E-7B9F69A3991F}">
      <dsp:nvSpPr>
        <dsp:cNvPr id="0" name=""/>
        <dsp:cNvSpPr/>
      </dsp:nvSpPr>
      <dsp:spPr>
        <a:xfrm>
          <a:off x="0" y="2492"/>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US" sz="3800" kern="1200"/>
            <a:t>The delay window is based on a per prefix flow.</a:t>
          </a:r>
        </a:p>
      </dsp:txBody>
      <dsp:txXfrm>
        <a:off x="0" y="2492"/>
        <a:ext cx="6492875" cy="1700138"/>
      </dsp:txXfrm>
    </dsp:sp>
    <dsp:sp modelId="{E63DA244-89F5-4419-938F-6E5BC6884F13}">
      <dsp:nvSpPr>
        <dsp:cNvPr id="0" name=""/>
        <dsp:cNvSpPr/>
      </dsp:nvSpPr>
      <dsp:spPr>
        <a:xfrm>
          <a:off x="0" y="1702630"/>
          <a:ext cx="6492875"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B29D876-5CA0-4019-ACFA-9A94A42D6449}">
      <dsp:nvSpPr>
        <dsp:cNvPr id="0" name=""/>
        <dsp:cNvSpPr/>
      </dsp:nvSpPr>
      <dsp:spPr>
        <a:xfrm>
          <a:off x="0" y="1702630"/>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US" sz="3800" kern="1200"/>
            <a:t>Delay window for /A/00 should also affect /A/01</a:t>
          </a:r>
        </a:p>
      </dsp:txBody>
      <dsp:txXfrm>
        <a:off x="0" y="1702630"/>
        <a:ext cx="6492875" cy="1700138"/>
      </dsp:txXfrm>
    </dsp:sp>
    <dsp:sp modelId="{35D0AA5D-A5EE-4D94-B425-1750C2AD5C52}">
      <dsp:nvSpPr>
        <dsp:cNvPr id="0" name=""/>
        <dsp:cNvSpPr/>
      </dsp:nvSpPr>
      <dsp:spPr>
        <a:xfrm>
          <a:off x="0" y="3402769"/>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1050D1-4AC5-47BE-B28E-9356F951DA00}">
      <dsp:nvSpPr>
        <dsp:cNvPr id="0" name=""/>
        <dsp:cNvSpPr/>
      </dsp:nvSpPr>
      <dsp:spPr>
        <a:xfrm>
          <a:off x="0" y="3402769"/>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US" sz="3800" kern="1200"/>
            <a:t>Delay window for /A should not affect the delay window for /B</a:t>
          </a:r>
        </a:p>
      </dsp:txBody>
      <dsp:txXfrm>
        <a:off x="0" y="3402769"/>
        <a:ext cx="6492875" cy="17001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542E86-5F29-44F7-A0FE-609C5AC22F3A}">
      <dsp:nvSpPr>
        <dsp:cNvPr id="0" name=""/>
        <dsp:cNvSpPr/>
      </dsp:nvSpPr>
      <dsp:spPr>
        <a:xfrm>
          <a:off x="0" y="149403"/>
          <a:ext cx="10515600" cy="95340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Both interest suppression and data reply suppression work at a per prefix level.</a:t>
          </a:r>
        </a:p>
      </dsp:txBody>
      <dsp:txXfrm>
        <a:off x="46541" y="195944"/>
        <a:ext cx="10422518" cy="860321"/>
      </dsp:txXfrm>
    </dsp:sp>
    <dsp:sp modelId="{9F4F07D1-3BB3-4FAF-BCDC-EC451FFD5ED7}">
      <dsp:nvSpPr>
        <dsp:cNvPr id="0" name=""/>
        <dsp:cNvSpPr/>
      </dsp:nvSpPr>
      <dsp:spPr>
        <a:xfrm>
          <a:off x="0" y="1102807"/>
          <a:ext cx="10515600"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a:t> Both consumers and producer apps can register the prefix with their NFD.</a:t>
          </a:r>
        </a:p>
      </dsp:txBody>
      <dsp:txXfrm>
        <a:off x="0" y="1102807"/>
        <a:ext cx="10515600" cy="397440"/>
      </dsp:txXfrm>
    </dsp:sp>
    <dsp:sp modelId="{E7381659-3198-438F-9CA8-E652E9EC00ED}">
      <dsp:nvSpPr>
        <dsp:cNvPr id="0" name=""/>
        <dsp:cNvSpPr/>
      </dsp:nvSpPr>
      <dsp:spPr>
        <a:xfrm>
          <a:off x="0" y="1500247"/>
          <a:ext cx="10515600" cy="95340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Content store replies present an issue since these NFD's don't have a priori knowledge of what prefix to perform data suppression on.</a:t>
          </a:r>
        </a:p>
      </dsp:txBody>
      <dsp:txXfrm>
        <a:off x="46541" y="1546788"/>
        <a:ext cx="10422518" cy="860321"/>
      </dsp:txXfrm>
    </dsp:sp>
    <dsp:sp modelId="{AE1EC668-806D-443A-B354-968036210269}">
      <dsp:nvSpPr>
        <dsp:cNvPr id="0" name=""/>
        <dsp:cNvSpPr/>
      </dsp:nvSpPr>
      <dsp:spPr>
        <a:xfrm>
          <a:off x="0" y="2453650"/>
          <a:ext cx="10515600"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a:cs typeface="Calibri Light"/>
            </a:rPr>
            <a:t>Packets can be marked as coming from a multicast face but prefix flow information is still needed.</a:t>
          </a:r>
          <a:endParaRPr lang="en-US" sz="1900" kern="1200"/>
        </a:p>
      </dsp:txBody>
      <dsp:txXfrm>
        <a:off x="0" y="2453650"/>
        <a:ext cx="10515600" cy="397440"/>
      </dsp:txXfrm>
    </dsp:sp>
    <dsp:sp modelId="{F08F4687-F149-4CB1-B752-E58A86941E76}">
      <dsp:nvSpPr>
        <dsp:cNvPr id="0" name=""/>
        <dsp:cNvSpPr/>
      </dsp:nvSpPr>
      <dsp:spPr>
        <a:xfrm>
          <a:off x="0" y="2851090"/>
          <a:ext cx="10515600" cy="953403"/>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Nodes that exist outside the multicast group can't participate in suppression as they will not over hear interests or data replies.</a:t>
          </a:r>
        </a:p>
      </dsp:txBody>
      <dsp:txXfrm>
        <a:off x="46541" y="2897631"/>
        <a:ext cx="10422518" cy="860321"/>
      </dsp:txXfrm>
    </dsp:sp>
    <dsp:sp modelId="{C2BC8B36-6624-405A-A398-63DD2BA057B1}">
      <dsp:nvSpPr>
        <dsp:cNvPr id="0" name=""/>
        <dsp:cNvSpPr/>
      </dsp:nvSpPr>
      <dsp:spPr>
        <a:xfrm>
          <a:off x="0" y="3804494"/>
          <a:ext cx="10515600"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a:cs typeface="Calibri Light"/>
            </a:rPr>
            <a:t>This is only an issue if nodes switch mutlicast/unitcast nexthops.</a:t>
          </a:r>
        </a:p>
      </dsp:txBody>
      <dsp:txXfrm>
        <a:off x="0" y="3804494"/>
        <a:ext cx="10515600" cy="397440"/>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682299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01259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791103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933911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788561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525843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5/14/2019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58597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5/14/2019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803447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223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18708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55214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5/14/2019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4186618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83391EA-B13F-47C1-BEE7-FEEB441BC833}"/>
              </a:ext>
            </a:extLst>
          </p:cNvPr>
          <p:cNvSpPr>
            <a:spLocks noGrp="1"/>
          </p:cNvSpPr>
          <p:nvPr>
            <p:ph type="ctrTitle"/>
          </p:nvPr>
        </p:nvSpPr>
        <p:spPr>
          <a:xfrm>
            <a:off x="838199" y="4525347"/>
            <a:ext cx="6801321" cy="1737360"/>
          </a:xfrm>
        </p:spPr>
        <p:txBody>
          <a:bodyPr anchor="ctr">
            <a:normAutofit/>
          </a:bodyPr>
          <a:lstStyle/>
          <a:p>
            <a:pPr algn="r"/>
            <a:r>
              <a:rPr lang="en-US" dirty="0">
                <a:cs typeface="Calibri Light"/>
              </a:rPr>
              <a:t>Adaptive Multicast Suppression </a:t>
            </a:r>
            <a:endParaRPr lang="en-US"/>
          </a:p>
        </p:txBody>
      </p:sp>
      <p:sp>
        <p:nvSpPr>
          <p:cNvPr id="3" name="Content Placeholder 2">
            <a:extLst>
              <a:ext uri="{FF2B5EF4-FFF2-40B4-BE49-F238E27FC236}">
                <a16:creationId xmlns:a16="http://schemas.microsoft.com/office/drawing/2014/main" id="{9ADB3CAD-0793-49B3-A81A-66A34C13378D}"/>
              </a:ext>
            </a:extLst>
          </p:cNvPr>
          <p:cNvSpPr>
            <a:spLocks noGrp="1"/>
          </p:cNvSpPr>
          <p:nvPr>
            <p:ph type="subTitle" idx="1"/>
          </p:nvPr>
        </p:nvSpPr>
        <p:spPr>
          <a:xfrm>
            <a:off x="7961258" y="4525347"/>
            <a:ext cx="3258675" cy="1737360"/>
          </a:xfrm>
        </p:spPr>
        <p:txBody>
          <a:bodyPr vert="horz" lIns="91440" tIns="45720" rIns="91440" bIns="45720" rtlCol="0" anchor="ctr">
            <a:normAutofit/>
          </a:bodyPr>
          <a:lstStyle/>
          <a:p>
            <a:pPr algn="l"/>
            <a:r>
              <a:rPr lang="en-US" dirty="0">
                <a:cs typeface="Calibri"/>
              </a:rPr>
              <a:t>Named Data Networking</a:t>
            </a:r>
            <a:endParaRPr lang="en-US">
              <a:cs typeface="Calibri"/>
            </a:endParaRPr>
          </a:p>
          <a:p>
            <a:pPr algn="l"/>
            <a:r>
              <a:rPr lang="en-US" dirty="0">
                <a:cs typeface="Calibri"/>
              </a:rPr>
              <a:t>Ernest McCracken</a:t>
            </a:r>
            <a:endParaRPr lang="en-US">
              <a:cs typeface="Calibri"/>
            </a:endParaRPr>
          </a:p>
          <a:p>
            <a:pPr algn="l"/>
            <a:r>
              <a:rPr lang="en-US" dirty="0">
                <a:cs typeface="Calibri"/>
              </a:rPr>
              <a:t>University of Memphis</a:t>
            </a:r>
            <a:endParaRPr lang="en-US">
              <a:cs typeface="Calibri"/>
            </a:endParaRPr>
          </a:p>
        </p:txBody>
      </p:sp>
      <p:sp>
        <p:nvSpPr>
          <p:cNvPr id="10" name="Oval 9">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8" name="Straight Connector 17">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7287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770F79C2-DFDB-42B1-8592-B1F363349811}"/>
              </a:ext>
            </a:extLst>
          </p:cNvPr>
          <p:cNvSpPr/>
          <p:nvPr/>
        </p:nvSpPr>
        <p:spPr>
          <a:xfrm>
            <a:off x="4229818" y="2868762"/>
            <a:ext cx="521419" cy="521419"/>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Oval 4">
            <a:extLst>
              <a:ext uri="{FF2B5EF4-FFF2-40B4-BE49-F238E27FC236}">
                <a16:creationId xmlns:a16="http://schemas.microsoft.com/office/drawing/2014/main" id="{E5209234-4ABC-454A-A15E-39CE60788718}"/>
              </a:ext>
            </a:extLst>
          </p:cNvPr>
          <p:cNvSpPr/>
          <p:nvPr/>
        </p:nvSpPr>
        <p:spPr>
          <a:xfrm>
            <a:off x="8370496" y="3731402"/>
            <a:ext cx="521419" cy="521419"/>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Oval 5">
            <a:extLst>
              <a:ext uri="{FF2B5EF4-FFF2-40B4-BE49-F238E27FC236}">
                <a16:creationId xmlns:a16="http://schemas.microsoft.com/office/drawing/2014/main" id="{21F63C7B-F886-4BB0-8DFB-642186D7B780}"/>
              </a:ext>
            </a:extLst>
          </p:cNvPr>
          <p:cNvSpPr/>
          <p:nvPr/>
        </p:nvSpPr>
        <p:spPr>
          <a:xfrm>
            <a:off x="5590874" y="1929441"/>
            <a:ext cx="521419" cy="5214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Oval 6">
            <a:extLst>
              <a:ext uri="{FF2B5EF4-FFF2-40B4-BE49-F238E27FC236}">
                <a16:creationId xmlns:a16="http://schemas.microsoft.com/office/drawing/2014/main" id="{7064E7FA-2D6B-4625-A84C-D9973BD554AB}"/>
              </a:ext>
            </a:extLst>
          </p:cNvPr>
          <p:cNvSpPr/>
          <p:nvPr/>
        </p:nvSpPr>
        <p:spPr>
          <a:xfrm>
            <a:off x="7536610" y="2226573"/>
            <a:ext cx="521419" cy="521419"/>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Oval 7">
            <a:extLst>
              <a:ext uri="{FF2B5EF4-FFF2-40B4-BE49-F238E27FC236}">
                <a16:creationId xmlns:a16="http://schemas.microsoft.com/office/drawing/2014/main" id="{770FB045-5FAE-4ED1-87E0-2910B4566076}"/>
              </a:ext>
            </a:extLst>
          </p:cNvPr>
          <p:cNvSpPr/>
          <p:nvPr/>
        </p:nvSpPr>
        <p:spPr>
          <a:xfrm>
            <a:off x="6827327" y="3875177"/>
            <a:ext cx="521419" cy="5214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cxnSp>
        <p:nvCxnSpPr>
          <p:cNvPr id="9" name="Straight Arrow Connector 8">
            <a:extLst>
              <a:ext uri="{FF2B5EF4-FFF2-40B4-BE49-F238E27FC236}">
                <a16:creationId xmlns:a16="http://schemas.microsoft.com/office/drawing/2014/main" id="{CE0A35C6-928E-4B31-9809-423C7EB6847E}"/>
              </a:ext>
            </a:extLst>
          </p:cNvPr>
          <p:cNvCxnSpPr/>
          <p:nvPr/>
        </p:nvCxnSpPr>
        <p:spPr>
          <a:xfrm flipH="1">
            <a:off x="4727276" y="2571629"/>
            <a:ext cx="2842881" cy="507041"/>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10" name="TextBox 7">
            <a:extLst>
              <a:ext uri="{FF2B5EF4-FFF2-40B4-BE49-F238E27FC236}">
                <a16:creationId xmlns:a16="http://schemas.microsoft.com/office/drawing/2014/main" id="{C72DE160-6169-4E72-91E2-58A6B9FC2C25}"/>
              </a:ext>
            </a:extLst>
          </p:cNvPr>
          <p:cNvSpPr txBox="1"/>
          <p:nvPr/>
        </p:nvSpPr>
        <p:spPr>
          <a:xfrm>
            <a:off x="3861757" y="3514306"/>
            <a:ext cx="1257540" cy="307777"/>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Reply for /A</a:t>
            </a:r>
            <a:endParaRPr lang="en-US" dirty="0"/>
          </a:p>
        </p:txBody>
      </p:sp>
      <p:cxnSp>
        <p:nvCxnSpPr>
          <p:cNvPr id="11" name="Straight Arrow Connector 10">
            <a:extLst>
              <a:ext uri="{FF2B5EF4-FFF2-40B4-BE49-F238E27FC236}">
                <a16:creationId xmlns:a16="http://schemas.microsoft.com/office/drawing/2014/main" id="{A37ED3B1-57B9-4C7A-B336-92D8D270742C}"/>
              </a:ext>
            </a:extLst>
          </p:cNvPr>
          <p:cNvCxnSpPr>
            <a:cxnSpLocks/>
          </p:cNvCxnSpPr>
          <p:nvPr/>
        </p:nvCxnSpPr>
        <p:spPr>
          <a:xfrm flipH="1">
            <a:off x="7158253" y="2702774"/>
            <a:ext cx="513749" cy="1192363"/>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2" name="Straight Arrow Connector 11">
            <a:extLst>
              <a:ext uri="{FF2B5EF4-FFF2-40B4-BE49-F238E27FC236}">
                <a16:creationId xmlns:a16="http://schemas.microsoft.com/office/drawing/2014/main" id="{8CEF7141-1752-4290-9A36-48DC3D9B5A3A}"/>
              </a:ext>
            </a:extLst>
          </p:cNvPr>
          <p:cNvCxnSpPr>
            <a:cxnSpLocks/>
          </p:cNvCxnSpPr>
          <p:nvPr/>
        </p:nvCxnSpPr>
        <p:spPr>
          <a:xfrm flipH="1" flipV="1">
            <a:off x="6099121" y="2212987"/>
            <a:ext cx="1443485" cy="235787"/>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3" name="Straight Arrow Connector 12">
            <a:extLst>
              <a:ext uri="{FF2B5EF4-FFF2-40B4-BE49-F238E27FC236}">
                <a16:creationId xmlns:a16="http://schemas.microsoft.com/office/drawing/2014/main" id="{D3F49C30-B747-424D-9675-9838A703CBAE}"/>
              </a:ext>
            </a:extLst>
          </p:cNvPr>
          <p:cNvCxnSpPr>
            <a:cxnSpLocks/>
          </p:cNvCxnSpPr>
          <p:nvPr/>
        </p:nvCxnSpPr>
        <p:spPr>
          <a:xfrm>
            <a:off x="7921209" y="2702774"/>
            <a:ext cx="593306" cy="1053382"/>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14" name="TextBox 13">
            <a:extLst>
              <a:ext uri="{FF2B5EF4-FFF2-40B4-BE49-F238E27FC236}">
                <a16:creationId xmlns:a16="http://schemas.microsoft.com/office/drawing/2014/main" id="{8D0ABEFB-0DB6-4822-B00F-3F49A723324E}"/>
              </a:ext>
            </a:extLst>
          </p:cNvPr>
          <p:cNvSpPr txBox="1"/>
          <p:nvPr/>
        </p:nvSpPr>
        <p:spPr>
          <a:xfrm>
            <a:off x="1158814" y="5268343"/>
            <a:ext cx="2743200" cy="92333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At</a:t>
            </a:r>
            <a:r>
              <a:rPr lang="en-US" dirty="0">
                <a:cs typeface="Calibri"/>
              </a:rPr>
              <a:t> t = 10ms two nodes multicast data replies for interest /A</a:t>
            </a:r>
            <a:endParaRPr lang="en-US" dirty="0"/>
          </a:p>
        </p:txBody>
      </p:sp>
      <p:sp>
        <p:nvSpPr>
          <p:cNvPr id="15" name="TextBox 7">
            <a:extLst>
              <a:ext uri="{FF2B5EF4-FFF2-40B4-BE49-F238E27FC236}">
                <a16:creationId xmlns:a16="http://schemas.microsoft.com/office/drawing/2014/main" id="{491175D1-466A-402F-B98E-93A89CB6C119}"/>
              </a:ext>
            </a:extLst>
          </p:cNvPr>
          <p:cNvSpPr txBox="1"/>
          <p:nvPr/>
        </p:nvSpPr>
        <p:spPr>
          <a:xfrm>
            <a:off x="8117455" y="2340154"/>
            <a:ext cx="1257540" cy="307777"/>
          </a:xfrm>
          <a:prstGeom prst="rect">
            <a:avLst/>
          </a:prstGeom>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Reply for /A</a:t>
            </a:r>
            <a:endParaRPr lang="en-US" dirty="0"/>
          </a:p>
        </p:txBody>
      </p:sp>
      <p:cxnSp>
        <p:nvCxnSpPr>
          <p:cNvPr id="16" name="Straight Arrow Connector 15">
            <a:extLst>
              <a:ext uri="{FF2B5EF4-FFF2-40B4-BE49-F238E27FC236}">
                <a16:creationId xmlns:a16="http://schemas.microsoft.com/office/drawing/2014/main" id="{24706379-EC05-4E09-9585-9EBB13735942}"/>
              </a:ext>
            </a:extLst>
          </p:cNvPr>
          <p:cNvCxnSpPr>
            <a:cxnSpLocks/>
          </p:cNvCxnSpPr>
          <p:nvPr/>
        </p:nvCxnSpPr>
        <p:spPr>
          <a:xfrm flipV="1">
            <a:off x="4647964" y="2337591"/>
            <a:ext cx="991081" cy="566464"/>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7" name="Straight Arrow Connector 16">
            <a:extLst>
              <a:ext uri="{FF2B5EF4-FFF2-40B4-BE49-F238E27FC236}">
                <a16:creationId xmlns:a16="http://schemas.microsoft.com/office/drawing/2014/main" id="{30094E66-CD7F-4207-AE6E-83E6817F7337}"/>
              </a:ext>
            </a:extLst>
          </p:cNvPr>
          <p:cNvCxnSpPr>
            <a:cxnSpLocks/>
          </p:cNvCxnSpPr>
          <p:nvPr/>
        </p:nvCxnSpPr>
        <p:spPr>
          <a:xfrm flipV="1">
            <a:off x="4695888" y="2500533"/>
            <a:ext cx="2840968" cy="499371"/>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8" name="Straight Arrow Connector 17">
            <a:extLst>
              <a:ext uri="{FF2B5EF4-FFF2-40B4-BE49-F238E27FC236}">
                <a16:creationId xmlns:a16="http://schemas.microsoft.com/office/drawing/2014/main" id="{F93B6DB8-70E5-4799-BBAD-FB5A4AD1B82E}"/>
              </a:ext>
            </a:extLst>
          </p:cNvPr>
          <p:cNvCxnSpPr>
            <a:cxnSpLocks/>
          </p:cNvCxnSpPr>
          <p:nvPr/>
        </p:nvCxnSpPr>
        <p:spPr>
          <a:xfrm>
            <a:off x="4724643" y="3186808"/>
            <a:ext cx="3650892" cy="751460"/>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9" name="Straight Arrow Connector 18">
            <a:extLst>
              <a:ext uri="{FF2B5EF4-FFF2-40B4-BE49-F238E27FC236}">
                <a16:creationId xmlns:a16="http://schemas.microsoft.com/office/drawing/2014/main" id="{56109EB0-8A3B-46CF-849A-F7D533FFD290}"/>
              </a:ext>
            </a:extLst>
          </p:cNvPr>
          <p:cNvCxnSpPr>
            <a:cxnSpLocks/>
          </p:cNvCxnSpPr>
          <p:nvPr/>
        </p:nvCxnSpPr>
        <p:spPr>
          <a:xfrm>
            <a:off x="4700682" y="3249113"/>
            <a:ext cx="2126892" cy="799381"/>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790424426"/>
      </p:ext>
    </p:extLst>
  </p:cSld>
  <p:clrMapOvr>
    <a:masterClrMapping/>
  </p:clrMapOvr>
  <mc:AlternateContent xmlns:mc="http://schemas.openxmlformats.org/markup-compatibility/2006" xmlns:p14="http://schemas.microsoft.com/office/powerpoint/2010/main">
    <mc:Choice Requires="p14">
      <p:transition spd="slow" p14:dur="1200">
        <p:zoom/>
      </p:transition>
    </mc:Choice>
    <mc:Fallback xmlns="">
      <p:transition spd="slow">
        <p:zo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770F79C2-DFDB-42B1-8592-B1F363349811}"/>
              </a:ext>
            </a:extLst>
          </p:cNvPr>
          <p:cNvSpPr/>
          <p:nvPr/>
        </p:nvSpPr>
        <p:spPr>
          <a:xfrm>
            <a:off x="4229818" y="2868762"/>
            <a:ext cx="521419" cy="521419"/>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Oval 4">
            <a:extLst>
              <a:ext uri="{FF2B5EF4-FFF2-40B4-BE49-F238E27FC236}">
                <a16:creationId xmlns:a16="http://schemas.microsoft.com/office/drawing/2014/main" id="{E5209234-4ABC-454A-A15E-39CE60788718}"/>
              </a:ext>
            </a:extLst>
          </p:cNvPr>
          <p:cNvSpPr/>
          <p:nvPr/>
        </p:nvSpPr>
        <p:spPr>
          <a:xfrm>
            <a:off x="8370496" y="3731402"/>
            <a:ext cx="521419" cy="521419"/>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Oval 5">
            <a:extLst>
              <a:ext uri="{FF2B5EF4-FFF2-40B4-BE49-F238E27FC236}">
                <a16:creationId xmlns:a16="http://schemas.microsoft.com/office/drawing/2014/main" id="{21F63C7B-F886-4BB0-8DFB-642186D7B780}"/>
              </a:ext>
            </a:extLst>
          </p:cNvPr>
          <p:cNvSpPr/>
          <p:nvPr/>
        </p:nvSpPr>
        <p:spPr>
          <a:xfrm>
            <a:off x="5590874" y="1929441"/>
            <a:ext cx="521419" cy="5214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Oval 6">
            <a:extLst>
              <a:ext uri="{FF2B5EF4-FFF2-40B4-BE49-F238E27FC236}">
                <a16:creationId xmlns:a16="http://schemas.microsoft.com/office/drawing/2014/main" id="{7064E7FA-2D6B-4625-A84C-D9973BD554AB}"/>
              </a:ext>
            </a:extLst>
          </p:cNvPr>
          <p:cNvSpPr/>
          <p:nvPr/>
        </p:nvSpPr>
        <p:spPr>
          <a:xfrm>
            <a:off x="7536610" y="2226573"/>
            <a:ext cx="521419" cy="521419"/>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Oval 7">
            <a:extLst>
              <a:ext uri="{FF2B5EF4-FFF2-40B4-BE49-F238E27FC236}">
                <a16:creationId xmlns:a16="http://schemas.microsoft.com/office/drawing/2014/main" id="{770FB045-5FAE-4ED1-87E0-2910B4566076}"/>
              </a:ext>
            </a:extLst>
          </p:cNvPr>
          <p:cNvSpPr/>
          <p:nvPr/>
        </p:nvSpPr>
        <p:spPr>
          <a:xfrm>
            <a:off x="6827327" y="3875177"/>
            <a:ext cx="521419" cy="521419"/>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cxnSp>
        <p:nvCxnSpPr>
          <p:cNvPr id="9" name="Straight Arrow Connector 8">
            <a:extLst>
              <a:ext uri="{FF2B5EF4-FFF2-40B4-BE49-F238E27FC236}">
                <a16:creationId xmlns:a16="http://schemas.microsoft.com/office/drawing/2014/main" id="{CE0A35C6-928E-4B31-9809-423C7EB6847E}"/>
              </a:ext>
            </a:extLst>
          </p:cNvPr>
          <p:cNvCxnSpPr/>
          <p:nvPr/>
        </p:nvCxnSpPr>
        <p:spPr>
          <a:xfrm flipH="1" flipV="1">
            <a:off x="4736861" y="3193689"/>
            <a:ext cx="2100051" cy="839638"/>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0" name="TextBox 7">
            <a:extLst>
              <a:ext uri="{FF2B5EF4-FFF2-40B4-BE49-F238E27FC236}">
                <a16:creationId xmlns:a16="http://schemas.microsoft.com/office/drawing/2014/main" id="{C72DE160-6169-4E72-91E2-58A6B9FC2C25}"/>
              </a:ext>
            </a:extLst>
          </p:cNvPr>
          <p:cNvSpPr txBox="1"/>
          <p:nvPr/>
        </p:nvSpPr>
        <p:spPr>
          <a:xfrm>
            <a:off x="6454475" y="4496759"/>
            <a:ext cx="1257540" cy="307777"/>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Interest for /A</a:t>
            </a:r>
            <a:endParaRPr lang="en-US"/>
          </a:p>
        </p:txBody>
      </p:sp>
      <p:cxnSp>
        <p:nvCxnSpPr>
          <p:cNvPr id="11" name="Straight Arrow Connector 10">
            <a:extLst>
              <a:ext uri="{FF2B5EF4-FFF2-40B4-BE49-F238E27FC236}">
                <a16:creationId xmlns:a16="http://schemas.microsoft.com/office/drawing/2014/main" id="{A37ED3B1-57B9-4C7A-B336-92D8D270742C}"/>
              </a:ext>
            </a:extLst>
          </p:cNvPr>
          <p:cNvCxnSpPr>
            <a:cxnSpLocks/>
          </p:cNvCxnSpPr>
          <p:nvPr/>
        </p:nvCxnSpPr>
        <p:spPr>
          <a:xfrm flipH="1" flipV="1">
            <a:off x="5974517" y="2419063"/>
            <a:ext cx="959449" cy="1481824"/>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12" name="Straight Arrow Connector 11">
            <a:extLst>
              <a:ext uri="{FF2B5EF4-FFF2-40B4-BE49-F238E27FC236}">
                <a16:creationId xmlns:a16="http://schemas.microsoft.com/office/drawing/2014/main" id="{8CEF7141-1752-4290-9A36-48DC3D9B5A3A}"/>
              </a:ext>
            </a:extLst>
          </p:cNvPr>
          <p:cNvCxnSpPr>
            <a:cxnSpLocks/>
          </p:cNvCxnSpPr>
          <p:nvPr/>
        </p:nvCxnSpPr>
        <p:spPr>
          <a:xfrm flipV="1">
            <a:off x="7202343" y="2711401"/>
            <a:ext cx="473494" cy="1184693"/>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13" name="Straight Arrow Connector 12">
            <a:extLst>
              <a:ext uri="{FF2B5EF4-FFF2-40B4-BE49-F238E27FC236}">
                <a16:creationId xmlns:a16="http://schemas.microsoft.com/office/drawing/2014/main" id="{D3F49C30-B747-424D-9675-9838A703CBAE}"/>
              </a:ext>
            </a:extLst>
          </p:cNvPr>
          <p:cNvCxnSpPr>
            <a:cxnSpLocks/>
          </p:cNvCxnSpPr>
          <p:nvPr/>
        </p:nvCxnSpPr>
        <p:spPr>
          <a:xfrm flipV="1">
            <a:off x="7346116" y="4024533"/>
            <a:ext cx="1024627" cy="72845"/>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4" name="TextBox 13">
            <a:extLst>
              <a:ext uri="{FF2B5EF4-FFF2-40B4-BE49-F238E27FC236}">
                <a16:creationId xmlns:a16="http://schemas.microsoft.com/office/drawing/2014/main" id="{8D0ABEFB-0DB6-4822-B00F-3F49A723324E}"/>
              </a:ext>
            </a:extLst>
          </p:cNvPr>
          <p:cNvSpPr txBox="1"/>
          <p:nvPr/>
        </p:nvSpPr>
        <p:spPr>
          <a:xfrm>
            <a:off x="1158814" y="5268343"/>
            <a:ext cx="2743200" cy="64633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At</a:t>
            </a:r>
            <a:r>
              <a:rPr lang="en-US" dirty="0">
                <a:cs typeface="Calibri"/>
              </a:rPr>
              <a:t> t = 10ms a second node also multicast interest /A</a:t>
            </a:r>
            <a:endParaRPr lang="en-US" dirty="0"/>
          </a:p>
        </p:txBody>
      </p:sp>
      <p:sp>
        <p:nvSpPr>
          <p:cNvPr id="2" name="TextBox 1">
            <a:extLst>
              <a:ext uri="{FF2B5EF4-FFF2-40B4-BE49-F238E27FC236}">
                <a16:creationId xmlns:a16="http://schemas.microsoft.com/office/drawing/2014/main" id="{E319F2FD-D958-4EDC-9AD5-4B997A4F834F}"/>
              </a:ext>
            </a:extLst>
          </p:cNvPr>
          <p:cNvSpPr txBox="1"/>
          <p:nvPr/>
        </p:nvSpPr>
        <p:spPr>
          <a:xfrm>
            <a:off x="5956059" y="4908909"/>
            <a:ext cx="3970067" cy="120032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rgbClr val="FF0000"/>
                </a:solidFill>
              </a:rPr>
              <a:t>If</a:t>
            </a:r>
            <a:r>
              <a:rPr lang="en-US" dirty="0">
                <a:solidFill>
                  <a:srgbClr val="FF0000"/>
                </a:solidFill>
                <a:cs typeface="Calibri"/>
              </a:rPr>
              <a:t> the node cached the unsolicited data reply for /A it should satisfy the interest from its own cache but at t = 10ms it has not yet heard the data replies.</a:t>
            </a:r>
            <a:endParaRPr lang="en-US" dirty="0">
              <a:solidFill>
                <a:srgbClr val="000000"/>
              </a:solidFill>
              <a:cs typeface="Calibri"/>
            </a:endParaRPr>
          </a:p>
        </p:txBody>
      </p:sp>
    </p:spTree>
    <p:extLst>
      <p:ext uri="{BB962C8B-B14F-4D97-AF65-F5344CB8AC3E}">
        <p14:creationId xmlns:p14="http://schemas.microsoft.com/office/powerpoint/2010/main" val="3216095445"/>
      </p:ext>
    </p:extLst>
  </p:cSld>
  <p:clrMapOvr>
    <a:masterClrMapping/>
  </p:clrMapOvr>
  <mc:AlternateContent xmlns:mc="http://schemas.openxmlformats.org/markup-compatibility/2006" xmlns:p14="http://schemas.microsoft.com/office/powerpoint/2010/main">
    <mc:Choice Requires="p14">
      <p:transition spd="slow" p14:dur="1200">
        <p:zoom/>
      </p:transition>
    </mc:Choice>
    <mc:Fallback xmlns="">
      <p:transition spd="slow">
        <p:zo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770F79C2-DFDB-42B1-8592-B1F363349811}"/>
              </a:ext>
            </a:extLst>
          </p:cNvPr>
          <p:cNvSpPr/>
          <p:nvPr/>
        </p:nvSpPr>
        <p:spPr>
          <a:xfrm>
            <a:off x="4229818" y="2868762"/>
            <a:ext cx="521419" cy="521419"/>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Oval 4">
            <a:extLst>
              <a:ext uri="{FF2B5EF4-FFF2-40B4-BE49-F238E27FC236}">
                <a16:creationId xmlns:a16="http://schemas.microsoft.com/office/drawing/2014/main" id="{E5209234-4ABC-454A-A15E-39CE60788718}"/>
              </a:ext>
            </a:extLst>
          </p:cNvPr>
          <p:cNvSpPr/>
          <p:nvPr/>
        </p:nvSpPr>
        <p:spPr>
          <a:xfrm>
            <a:off x="8370496" y="3731402"/>
            <a:ext cx="521419" cy="521419"/>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Oval 5">
            <a:extLst>
              <a:ext uri="{FF2B5EF4-FFF2-40B4-BE49-F238E27FC236}">
                <a16:creationId xmlns:a16="http://schemas.microsoft.com/office/drawing/2014/main" id="{21F63C7B-F886-4BB0-8DFB-642186D7B780}"/>
              </a:ext>
            </a:extLst>
          </p:cNvPr>
          <p:cNvSpPr/>
          <p:nvPr/>
        </p:nvSpPr>
        <p:spPr>
          <a:xfrm>
            <a:off x="5590874" y="1929441"/>
            <a:ext cx="521419" cy="5214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Oval 6">
            <a:extLst>
              <a:ext uri="{FF2B5EF4-FFF2-40B4-BE49-F238E27FC236}">
                <a16:creationId xmlns:a16="http://schemas.microsoft.com/office/drawing/2014/main" id="{7064E7FA-2D6B-4625-A84C-D9973BD554AB}"/>
              </a:ext>
            </a:extLst>
          </p:cNvPr>
          <p:cNvSpPr/>
          <p:nvPr/>
        </p:nvSpPr>
        <p:spPr>
          <a:xfrm>
            <a:off x="7536610" y="2226573"/>
            <a:ext cx="521419" cy="521419"/>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Oval 7">
            <a:extLst>
              <a:ext uri="{FF2B5EF4-FFF2-40B4-BE49-F238E27FC236}">
                <a16:creationId xmlns:a16="http://schemas.microsoft.com/office/drawing/2014/main" id="{770FB045-5FAE-4ED1-87E0-2910B4566076}"/>
              </a:ext>
            </a:extLst>
          </p:cNvPr>
          <p:cNvSpPr/>
          <p:nvPr/>
        </p:nvSpPr>
        <p:spPr>
          <a:xfrm>
            <a:off x="6827327" y="3875177"/>
            <a:ext cx="521419" cy="5214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cxnSp>
        <p:nvCxnSpPr>
          <p:cNvPr id="9" name="Straight Arrow Connector 8">
            <a:extLst>
              <a:ext uri="{FF2B5EF4-FFF2-40B4-BE49-F238E27FC236}">
                <a16:creationId xmlns:a16="http://schemas.microsoft.com/office/drawing/2014/main" id="{CE0A35C6-928E-4B31-9809-423C7EB6847E}"/>
              </a:ext>
            </a:extLst>
          </p:cNvPr>
          <p:cNvCxnSpPr/>
          <p:nvPr/>
        </p:nvCxnSpPr>
        <p:spPr>
          <a:xfrm flipH="1">
            <a:off x="6433389" y="2571629"/>
            <a:ext cx="1136768" cy="214702"/>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10" name="TextBox 7">
            <a:extLst>
              <a:ext uri="{FF2B5EF4-FFF2-40B4-BE49-F238E27FC236}">
                <a16:creationId xmlns:a16="http://schemas.microsoft.com/office/drawing/2014/main" id="{C72DE160-6169-4E72-91E2-58A6B9FC2C25}"/>
              </a:ext>
            </a:extLst>
          </p:cNvPr>
          <p:cNvSpPr txBox="1"/>
          <p:nvPr/>
        </p:nvSpPr>
        <p:spPr>
          <a:xfrm>
            <a:off x="3861757" y="3514306"/>
            <a:ext cx="1257540" cy="307777"/>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Reply for /A</a:t>
            </a:r>
            <a:endParaRPr lang="en-US" dirty="0"/>
          </a:p>
        </p:txBody>
      </p:sp>
      <p:cxnSp>
        <p:nvCxnSpPr>
          <p:cNvPr id="11" name="Straight Arrow Connector 10">
            <a:extLst>
              <a:ext uri="{FF2B5EF4-FFF2-40B4-BE49-F238E27FC236}">
                <a16:creationId xmlns:a16="http://schemas.microsoft.com/office/drawing/2014/main" id="{A37ED3B1-57B9-4C7A-B336-92D8D270742C}"/>
              </a:ext>
            </a:extLst>
          </p:cNvPr>
          <p:cNvCxnSpPr>
            <a:cxnSpLocks/>
          </p:cNvCxnSpPr>
          <p:nvPr/>
        </p:nvCxnSpPr>
        <p:spPr>
          <a:xfrm flipH="1">
            <a:off x="7474554" y="2702774"/>
            <a:ext cx="197448" cy="550175"/>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2" name="Straight Arrow Connector 11">
            <a:extLst>
              <a:ext uri="{FF2B5EF4-FFF2-40B4-BE49-F238E27FC236}">
                <a16:creationId xmlns:a16="http://schemas.microsoft.com/office/drawing/2014/main" id="{8CEF7141-1752-4290-9A36-48DC3D9B5A3A}"/>
              </a:ext>
            </a:extLst>
          </p:cNvPr>
          <p:cNvCxnSpPr>
            <a:cxnSpLocks/>
          </p:cNvCxnSpPr>
          <p:nvPr/>
        </p:nvCxnSpPr>
        <p:spPr>
          <a:xfrm flipH="1" flipV="1">
            <a:off x="6726932" y="2304043"/>
            <a:ext cx="815674" cy="144731"/>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3" name="Straight Arrow Connector 12">
            <a:extLst>
              <a:ext uri="{FF2B5EF4-FFF2-40B4-BE49-F238E27FC236}">
                <a16:creationId xmlns:a16="http://schemas.microsoft.com/office/drawing/2014/main" id="{D3F49C30-B747-424D-9675-9838A703CBAE}"/>
              </a:ext>
            </a:extLst>
          </p:cNvPr>
          <p:cNvCxnSpPr>
            <a:cxnSpLocks/>
          </p:cNvCxnSpPr>
          <p:nvPr/>
        </p:nvCxnSpPr>
        <p:spPr>
          <a:xfrm>
            <a:off x="7921209" y="2702774"/>
            <a:ext cx="286590" cy="507043"/>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14" name="TextBox 13">
            <a:extLst>
              <a:ext uri="{FF2B5EF4-FFF2-40B4-BE49-F238E27FC236}">
                <a16:creationId xmlns:a16="http://schemas.microsoft.com/office/drawing/2014/main" id="{8D0ABEFB-0DB6-4822-B00F-3F49A723324E}"/>
              </a:ext>
            </a:extLst>
          </p:cNvPr>
          <p:cNvSpPr txBox="1"/>
          <p:nvPr/>
        </p:nvSpPr>
        <p:spPr>
          <a:xfrm>
            <a:off x="1158814" y="5268343"/>
            <a:ext cx="2743200" cy="92333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At</a:t>
            </a:r>
            <a:r>
              <a:rPr lang="en-US" dirty="0">
                <a:cs typeface="Calibri"/>
              </a:rPr>
              <a:t> t = 20ms potentially many nodes multicast data replies for interest /A</a:t>
            </a:r>
            <a:endParaRPr lang="en-US" dirty="0"/>
          </a:p>
        </p:txBody>
      </p:sp>
      <p:sp>
        <p:nvSpPr>
          <p:cNvPr id="15" name="TextBox 7">
            <a:extLst>
              <a:ext uri="{FF2B5EF4-FFF2-40B4-BE49-F238E27FC236}">
                <a16:creationId xmlns:a16="http://schemas.microsoft.com/office/drawing/2014/main" id="{491175D1-466A-402F-B98E-93A89CB6C119}"/>
              </a:ext>
            </a:extLst>
          </p:cNvPr>
          <p:cNvSpPr txBox="1"/>
          <p:nvPr/>
        </p:nvSpPr>
        <p:spPr>
          <a:xfrm>
            <a:off x="8117455" y="2340154"/>
            <a:ext cx="1257540" cy="307777"/>
          </a:xfrm>
          <a:prstGeom prst="rect">
            <a:avLst/>
          </a:prstGeom>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Reply for /A</a:t>
            </a:r>
            <a:endParaRPr lang="en-US" dirty="0"/>
          </a:p>
        </p:txBody>
      </p:sp>
      <p:cxnSp>
        <p:nvCxnSpPr>
          <p:cNvPr id="16" name="Straight Arrow Connector 15">
            <a:extLst>
              <a:ext uri="{FF2B5EF4-FFF2-40B4-BE49-F238E27FC236}">
                <a16:creationId xmlns:a16="http://schemas.microsoft.com/office/drawing/2014/main" id="{24706379-EC05-4E09-9585-9EBB13735942}"/>
              </a:ext>
            </a:extLst>
          </p:cNvPr>
          <p:cNvCxnSpPr>
            <a:cxnSpLocks/>
          </p:cNvCxnSpPr>
          <p:nvPr/>
        </p:nvCxnSpPr>
        <p:spPr>
          <a:xfrm flipV="1">
            <a:off x="4647964" y="2768911"/>
            <a:ext cx="358478" cy="135144"/>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7" name="Straight Arrow Connector 16">
            <a:extLst>
              <a:ext uri="{FF2B5EF4-FFF2-40B4-BE49-F238E27FC236}">
                <a16:creationId xmlns:a16="http://schemas.microsoft.com/office/drawing/2014/main" id="{30094E66-CD7F-4207-AE6E-83E6817F7337}"/>
              </a:ext>
            </a:extLst>
          </p:cNvPr>
          <p:cNvCxnSpPr>
            <a:cxnSpLocks/>
          </p:cNvCxnSpPr>
          <p:nvPr/>
        </p:nvCxnSpPr>
        <p:spPr>
          <a:xfrm flipV="1">
            <a:off x="4695888" y="2836004"/>
            <a:ext cx="780214" cy="168692"/>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8" name="Straight Arrow Connector 17">
            <a:extLst>
              <a:ext uri="{FF2B5EF4-FFF2-40B4-BE49-F238E27FC236}">
                <a16:creationId xmlns:a16="http://schemas.microsoft.com/office/drawing/2014/main" id="{F93B6DB8-70E5-4799-BBAD-FB5A4AD1B82E}"/>
              </a:ext>
            </a:extLst>
          </p:cNvPr>
          <p:cNvCxnSpPr>
            <a:cxnSpLocks/>
          </p:cNvCxnSpPr>
          <p:nvPr/>
        </p:nvCxnSpPr>
        <p:spPr>
          <a:xfrm>
            <a:off x="4724643" y="3186808"/>
            <a:ext cx="1062968" cy="147611"/>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9" name="Straight Arrow Connector 18">
            <a:extLst>
              <a:ext uri="{FF2B5EF4-FFF2-40B4-BE49-F238E27FC236}">
                <a16:creationId xmlns:a16="http://schemas.microsoft.com/office/drawing/2014/main" id="{56109EB0-8A3B-46CF-849A-F7D533FFD290}"/>
              </a:ext>
            </a:extLst>
          </p:cNvPr>
          <p:cNvCxnSpPr>
            <a:cxnSpLocks/>
          </p:cNvCxnSpPr>
          <p:nvPr/>
        </p:nvCxnSpPr>
        <p:spPr>
          <a:xfrm>
            <a:off x="4700682" y="3249113"/>
            <a:ext cx="669987" cy="272212"/>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3" name="TextBox 2">
            <a:extLst>
              <a:ext uri="{FF2B5EF4-FFF2-40B4-BE49-F238E27FC236}">
                <a16:creationId xmlns:a16="http://schemas.microsoft.com/office/drawing/2014/main" id="{A7F3FDE0-D51C-4F10-A9F3-359508D52EBF}"/>
              </a:ext>
            </a:extLst>
          </p:cNvPr>
          <p:cNvSpPr txBox="1"/>
          <p:nvPr/>
        </p:nvSpPr>
        <p:spPr>
          <a:xfrm>
            <a:off x="5956059" y="4908909"/>
            <a:ext cx="3970067" cy="92333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rgbClr val="FF0000"/>
                </a:solidFill>
              </a:rPr>
              <a:t>At</a:t>
            </a:r>
            <a:r>
              <a:rPr lang="en-US" dirty="0">
                <a:solidFill>
                  <a:srgbClr val="FF0000"/>
                </a:solidFill>
                <a:cs typeface="Calibri"/>
              </a:rPr>
              <a:t> this point and assuming no loss this node already heard the reply at </a:t>
            </a:r>
            <a:endParaRPr lang="en-US"/>
          </a:p>
          <a:p>
            <a:r>
              <a:rPr lang="en-US" dirty="0">
                <a:solidFill>
                  <a:srgbClr val="FF0000"/>
                </a:solidFill>
                <a:cs typeface="Calibri"/>
              </a:rPr>
              <a:t>t ~ 10ms.</a:t>
            </a:r>
            <a:endParaRPr lang="en-US" dirty="0"/>
          </a:p>
        </p:txBody>
      </p:sp>
      <p:sp>
        <p:nvSpPr>
          <p:cNvPr id="22" name="TextBox 7">
            <a:extLst>
              <a:ext uri="{FF2B5EF4-FFF2-40B4-BE49-F238E27FC236}">
                <a16:creationId xmlns:a16="http://schemas.microsoft.com/office/drawing/2014/main" id="{D34F1E23-A719-4173-8CB9-3C424AC7C486}"/>
              </a:ext>
            </a:extLst>
          </p:cNvPr>
          <p:cNvSpPr txBox="1"/>
          <p:nvPr/>
        </p:nvSpPr>
        <p:spPr>
          <a:xfrm>
            <a:off x="5222813" y="1525436"/>
            <a:ext cx="1257540" cy="307777"/>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Reply for /A</a:t>
            </a:r>
            <a:endParaRPr lang="en-US" dirty="0"/>
          </a:p>
        </p:txBody>
      </p:sp>
      <p:sp>
        <p:nvSpPr>
          <p:cNvPr id="23" name="TextBox 7">
            <a:extLst>
              <a:ext uri="{FF2B5EF4-FFF2-40B4-BE49-F238E27FC236}">
                <a16:creationId xmlns:a16="http://schemas.microsoft.com/office/drawing/2014/main" id="{AD17B1F7-88E5-49E4-8474-675B41C0FE13}"/>
              </a:ext>
            </a:extLst>
          </p:cNvPr>
          <p:cNvSpPr txBox="1"/>
          <p:nvPr/>
        </p:nvSpPr>
        <p:spPr>
          <a:xfrm>
            <a:off x="8999265" y="3835398"/>
            <a:ext cx="1257540" cy="307777"/>
          </a:xfrm>
          <a:prstGeom prst="rect">
            <a:avLst/>
          </a:prstGeom>
        </p:spPr>
        <p:style>
          <a:lnRef idx="2">
            <a:schemeClr val="accent4"/>
          </a:lnRef>
          <a:fillRef idx="1">
            <a:schemeClr val="lt1"/>
          </a:fillRef>
          <a:effectRef idx="0">
            <a:schemeClr val="accent4"/>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Reply for /A</a:t>
            </a:r>
            <a:endParaRPr lang="en-US" dirty="0"/>
          </a:p>
        </p:txBody>
      </p:sp>
      <p:cxnSp>
        <p:nvCxnSpPr>
          <p:cNvPr id="24" name="Straight Arrow Connector 23">
            <a:extLst>
              <a:ext uri="{FF2B5EF4-FFF2-40B4-BE49-F238E27FC236}">
                <a16:creationId xmlns:a16="http://schemas.microsoft.com/office/drawing/2014/main" id="{DC999F25-6FE8-4BCA-8A50-5A74473FC3F2}"/>
              </a:ext>
            </a:extLst>
          </p:cNvPr>
          <p:cNvCxnSpPr>
            <a:cxnSpLocks/>
          </p:cNvCxnSpPr>
          <p:nvPr/>
        </p:nvCxnSpPr>
        <p:spPr>
          <a:xfrm flipH="1" flipV="1">
            <a:off x="8341986" y="3396723"/>
            <a:ext cx="183071" cy="360389"/>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5" name="Straight Arrow Connector 24">
            <a:extLst>
              <a:ext uri="{FF2B5EF4-FFF2-40B4-BE49-F238E27FC236}">
                <a16:creationId xmlns:a16="http://schemas.microsoft.com/office/drawing/2014/main" id="{2CC2825C-BDF9-4857-A3E7-1ECF43A787FE}"/>
              </a:ext>
            </a:extLst>
          </p:cNvPr>
          <p:cNvCxnSpPr>
            <a:cxnSpLocks/>
          </p:cNvCxnSpPr>
          <p:nvPr/>
        </p:nvCxnSpPr>
        <p:spPr>
          <a:xfrm flipH="1">
            <a:off x="7671043" y="4025489"/>
            <a:ext cx="676693" cy="51761"/>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6" name="Straight Arrow Connector 25">
            <a:extLst>
              <a:ext uri="{FF2B5EF4-FFF2-40B4-BE49-F238E27FC236}">
                <a16:creationId xmlns:a16="http://schemas.microsoft.com/office/drawing/2014/main" id="{2A30D975-4F97-4312-8285-C9402B0643E8}"/>
              </a:ext>
            </a:extLst>
          </p:cNvPr>
          <p:cNvCxnSpPr>
            <a:cxnSpLocks/>
          </p:cNvCxnSpPr>
          <p:nvPr/>
        </p:nvCxnSpPr>
        <p:spPr>
          <a:xfrm flipH="1" flipV="1">
            <a:off x="7004892" y="3099592"/>
            <a:ext cx="1385976" cy="738992"/>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7" name="Straight Arrow Connector 26">
            <a:extLst>
              <a:ext uri="{FF2B5EF4-FFF2-40B4-BE49-F238E27FC236}">
                <a16:creationId xmlns:a16="http://schemas.microsoft.com/office/drawing/2014/main" id="{5BB3AF18-9EE4-44EF-AFEC-19A3BBD1F7C6}"/>
              </a:ext>
            </a:extLst>
          </p:cNvPr>
          <p:cNvCxnSpPr>
            <a:cxnSpLocks/>
          </p:cNvCxnSpPr>
          <p:nvPr/>
        </p:nvCxnSpPr>
        <p:spPr>
          <a:xfrm flipH="1" flipV="1">
            <a:off x="6616703" y="3521327"/>
            <a:ext cx="1764580" cy="379558"/>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8" name="Straight Arrow Connector 27">
            <a:extLst>
              <a:ext uri="{FF2B5EF4-FFF2-40B4-BE49-F238E27FC236}">
                <a16:creationId xmlns:a16="http://schemas.microsoft.com/office/drawing/2014/main" id="{EF86FF82-8FA5-4F17-99EA-04D1ACCCB0FC}"/>
              </a:ext>
            </a:extLst>
          </p:cNvPr>
          <p:cNvCxnSpPr>
            <a:cxnSpLocks/>
          </p:cNvCxnSpPr>
          <p:nvPr/>
        </p:nvCxnSpPr>
        <p:spPr>
          <a:xfrm flipH="1">
            <a:off x="5226894" y="2304998"/>
            <a:ext cx="384351" cy="2242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B7213D7F-B3BA-4129-8C7C-FCFBC81183E9}"/>
              </a:ext>
            </a:extLst>
          </p:cNvPr>
          <p:cNvCxnSpPr>
            <a:cxnSpLocks/>
          </p:cNvCxnSpPr>
          <p:nvPr/>
        </p:nvCxnSpPr>
        <p:spPr>
          <a:xfrm>
            <a:off x="5922753" y="2443980"/>
            <a:ext cx="334516" cy="58851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E37D35D9-54DA-4A5A-9E4E-560D42B86A36}"/>
              </a:ext>
            </a:extLst>
          </p:cNvPr>
          <p:cNvCxnSpPr>
            <a:cxnSpLocks/>
          </p:cNvCxnSpPr>
          <p:nvPr/>
        </p:nvCxnSpPr>
        <p:spPr>
          <a:xfrm>
            <a:off x="6119244" y="2098923"/>
            <a:ext cx="602892" cy="948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5A8BEE29-4986-4B0C-889D-B1A409855DE3}"/>
              </a:ext>
            </a:extLst>
          </p:cNvPr>
          <p:cNvCxnSpPr>
            <a:cxnSpLocks/>
          </p:cNvCxnSpPr>
          <p:nvPr/>
        </p:nvCxnSpPr>
        <p:spPr>
          <a:xfrm>
            <a:off x="6100074" y="2304997"/>
            <a:ext cx="487873" cy="2578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78819826"/>
      </p:ext>
    </p:extLst>
  </p:cSld>
  <p:clrMapOvr>
    <a:masterClrMapping/>
  </p:clrMapOvr>
  <mc:AlternateContent xmlns:mc="http://schemas.openxmlformats.org/markup-compatibility/2006" xmlns:p14="http://schemas.microsoft.com/office/powerpoint/2010/main">
    <mc:Choice Requires="p14">
      <p:transition spd="slow" p14:dur="1200">
        <p:zoom/>
      </p:transition>
    </mc:Choice>
    <mc:Fallback xmlns="">
      <p:transition spd="slow">
        <p:zo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5D16F-5513-459B-BCD9-6F9151E1A39F}"/>
              </a:ext>
            </a:extLst>
          </p:cNvPr>
          <p:cNvSpPr>
            <a:spLocks noGrp="1"/>
          </p:cNvSpPr>
          <p:nvPr>
            <p:ph type="title"/>
          </p:nvPr>
        </p:nvSpPr>
        <p:spPr>
          <a:xfrm>
            <a:off x="870204" y="606564"/>
            <a:ext cx="10451592" cy="1325563"/>
          </a:xfrm>
        </p:spPr>
        <p:txBody>
          <a:bodyPr anchor="ctr">
            <a:normAutofit/>
          </a:bodyPr>
          <a:lstStyle/>
          <a:p>
            <a:r>
              <a:rPr lang="en-US">
                <a:cs typeface="Calibri Light"/>
              </a:rPr>
              <a:t>Interest Suppression Basics</a:t>
            </a:r>
            <a:endParaRPr lang="en-US"/>
          </a:p>
        </p:txBody>
      </p:sp>
      <p:sp>
        <p:nvSpPr>
          <p:cNvPr id="18" name="Rectangle 17">
            <a:extLst>
              <a:ext uri="{FF2B5EF4-FFF2-40B4-BE49-F238E27FC236}">
                <a16:creationId xmlns:a16="http://schemas.microsoft.com/office/drawing/2014/main" id="{A5711A0E-A428-4ED1-96CB-33D69FD84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874" y="2043803"/>
            <a:ext cx="10190252" cy="80683"/>
          </a:xfrm>
          <a:prstGeom prst="rect">
            <a:avLst/>
          </a:prstGeom>
          <a:solidFill>
            <a:schemeClr val="tx1">
              <a:lumMod val="50000"/>
              <a:lumOff val="5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13" name="Content Placeholder 2">
            <a:extLst>
              <a:ext uri="{FF2B5EF4-FFF2-40B4-BE49-F238E27FC236}">
                <a16:creationId xmlns:a16="http://schemas.microsoft.com/office/drawing/2014/main" id="{B54CEC73-D886-49BE-9442-993A854A4C40}"/>
              </a:ext>
            </a:extLst>
          </p:cNvPr>
          <p:cNvGraphicFramePr>
            <a:graphicFrameLocks noGrp="1"/>
          </p:cNvGraphicFramePr>
          <p:nvPr>
            <p:ph idx="1"/>
            <p:extLst>
              <p:ext uri="{D42A27DB-BD31-4B8C-83A1-F6EECF244321}">
                <p14:modId xmlns:p14="http://schemas.microsoft.com/office/powerpoint/2010/main" val="625594206"/>
              </p:ext>
            </p:extLst>
          </p:nvPr>
        </p:nvGraphicFramePr>
        <p:xfrm>
          <a:off x="1000874" y="2385390"/>
          <a:ext cx="10190252" cy="36178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9301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95D16F-5513-459B-BCD9-6F9151E1A39F}"/>
              </a:ext>
            </a:extLst>
          </p:cNvPr>
          <p:cNvSpPr>
            <a:spLocks noGrp="1"/>
          </p:cNvSpPr>
          <p:nvPr>
            <p:ph type="title"/>
          </p:nvPr>
        </p:nvSpPr>
        <p:spPr>
          <a:xfrm>
            <a:off x="838200" y="631825"/>
            <a:ext cx="10515600" cy="1325563"/>
          </a:xfrm>
        </p:spPr>
        <p:txBody>
          <a:bodyPr>
            <a:normAutofit/>
          </a:bodyPr>
          <a:lstStyle/>
          <a:p>
            <a:r>
              <a:rPr lang="en-US">
                <a:cs typeface="Calibri Light"/>
              </a:rPr>
              <a:t>Look Behind Case</a:t>
            </a:r>
            <a:endParaRPr lang="en-US" dirty="0"/>
          </a:p>
        </p:txBody>
      </p:sp>
      <p:sp>
        <p:nvSpPr>
          <p:cNvPr id="3" name="Content Placeholder 2">
            <a:extLst>
              <a:ext uri="{FF2B5EF4-FFF2-40B4-BE49-F238E27FC236}">
                <a16:creationId xmlns:a16="http://schemas.microsoft.com/office/drawing/2014/main" id="{2A7E2B8C-FE13-4F27-9DC7-6E91F346400D}"/>
              </a:ext>
            </a:extLst>
          </p:cNvPr>
          <p:cNvSpPr>
            <a:spLocks noGrp="1"/>
          </p:cNvSpPr>
          <p:nvPr>
            <p:ph idx="1"/>
          </p:nvPr>
        </p:nvSpPr>
        <p:spPr>
          <a:xfrm>
            <a:off x="838200" y="2057400"/>
            <a:ext cx="10515600" cy="3871762"/>
          </a:xfrm>
        </p:spPr>
        <p:txBody>
          <a:bodyPr vert="horz" lIns="91440" tIns="45720" rIns="91440" bIns="45720" rtlCol="0" anchor="t">
            <a:normAutofit/>
          </a:bodyPr>
          <a:lstStyle/>
          <a:p>
            <a:pPr marL="0" indent="0">
              <a:buNone/>
            </a:pPr>
            <a:r>
              <a:rPr lang="en-US" sz="2400" u="sng">
                <a:cs typeface="Calibri"/>
              </a:rPr>
              <a:t>Look Behind</a:t>
            </a:r>
            <a:r>
              <a:rPr lang="en-US" sz="2400">
                <a:cs typeface="Calibri"/>
              </a:rPr>
              <a:t>: Place all incoming interests from a multicast face into a queue.  When an application wishes to express an interest to a multicast face, check the queue to see if the interest is already in flight.</a:t>
            </a:r>
          </a:p>
          <a:p>
            <a:pPr marL="342900" indent="-342900"/>
            <a:r>
              <a:rPr lang="en-US" sz="2400">
                <a:cs typeface="Calibri"/>
              </a:rPr>
              <a:t>If the queued interest gets satisfied, then remove it from the queue.  The data most likely will be in the local NFD's content store.</a:t>
            </a:r>
          </a:p>
          <a:p>
            <a:pPr marL="342900" indent="-342900"/>
            <a:r>
              <a:rPr lang="en-US" sz="2400">
                <a:cs typeface="Calibri"/>
              </a:rPr>
              <a:t>If the queued interest times out, remove it from the queue.</a:t>
            </a:r>
          </a:p>
          <a:p>
            <a:pPr marL="342900" indent="-342900"/>
            <a:r>
              <a:rPr lang="en-US" sz="2400">
                <a:cs typeface="Calibri"/>
              </a:rPr>
              <a:t>If the interest is currently pending,  do not forward the application's interest.</a:t>
            </a:r>
          </a:p>
        </p:txBody>
      </p:sp>
    </p:spTree>
    <p:extLst>
      <p:ext uri="{BB962C8B-B14F-4D97-AF65-F5344CB8AC3E}">
        <p14:creationId xmlns:p14="http://schemas.microsoft.com/office/powerpoint/2010/main" val="786846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95D16F-5513-459B-BCD9-6F9151E1A39F}"/>
              </a:ext>
            </a:extLst>
          </p:cNvPr>
          <p:cNvSpPr>
            <a:spLocks noGrp="1"/>
          </p:cNvSpPr>
          <p:nvPr>
            <p:ph type="title"/>
          </p:nvPr>
        </p:nvSpPr>
        <p:spPr>
          <a:xfrm>
            <a:off x="838200" y="631825"/>
            <a:ext cx="10515600" cy="1325563"/>
          </a:xfrm>
        </p:spPr>
        <p:txBody>
          <a:bodyPr>
            <a:normAutofit/>
          </a:bodyPr>
          <a:lstStyle/>
          <a:p>
            <a:r>
              <a:rPr lang="en-US">
                <a:cs typeface="Calibri Light"/>
              </a:rPr>
              <a:t>Look Ahead Case</a:t>
            </a:r>
            <a:endParaRPr lang="en-US" dirty="0"/>
          </a:p>
        </p:txBody>
      </p:sp>
      <p:sp>
        <p:nvSpPr>
          <p:cNvPr id="3" name="Content Placeholder 2">
            <a:extLst>
              <a:ext uri="{FF2B5EF4-FFF2-40B4-BE49-F238E27FC236}">
                <a16:creationId xmlns:a16="http://schemas.microsoft.com/office/drawing/2014/main" id="{2A7E2B8C-FE13-4F27-9DC7-6E91F346400D}"/>
              </a:ext>
            </a:extLst>
          </p:cNvPr>
          <p:cNvSpPr>
            <a:spLocks noGrp="1"/>
          </p:cNvSpPr>
          <p:nvPr>
            <p:ph idx="1"/>
          </p:nvPr>
        </p:nvSpPr>
        <p:spPr>
          <a:xfrm>
            <a:off x="838200" y="2057400"/>
            <a:ext cx="10515600" cy="3871762"/>
          </a:xfrm>
        </p:spPr>
        <p:txBody>
          <a:bodyPr vert="horz" lIns="91440" tIns="45720" rIns="91440" bIns="45720" rtlCol="0" anchor="t">
            <a:normAutofit/>
          </a:bodyPr>
          <a:lstStyle/>
          <a:p>
            <a:pPr marL="0" indent="0">
              <a:buNone/>
            </a:pPr>
            <a:r>
              <a:rPr lang="en-US" sz="2400" u="sng">
                <a:cs typeface="Calibri"/>
              </a:rPr>
              <a:t>Look Ahead</a:t>
            </a:r>
            <a:r>
              <a:rPr lang="en-US" sz="2400">
                <a:cs typeface="Calibri"/>
              </a:rPr>
              <a:t>: When an application expresses an interest to a multicast face, wait for a random amount of time before forwarding the interest.</a:t>
            </a:r>
          </a:p>
          <a:p>
            <a:pPr marL="342900" indent="-342900"/>
            <a:r>
              <a:rPr lang="en-US" sz="2400">
                <a:cs typeface="Calibri"/>
              </a:rPr>
              <a:t>If another interest is overheard on the multicast face,  suppress forwarding the application's interest.</a:t>
            </a:r>
          </a:p>
          <a:p>
            <a:pPr marL="342900" indent="-342900"/>
            <a:r>
              <a:rPr lang="en-US" sz="2400">
                <a:cs typeface="Calibri"/>
              </a:rPr>
              <a:t>The delay range should be adaptive based on how many duplicate interests are overheard after the application's interest has been forwarded.</a:t>
            </a:r>
          </a:p>
          <a:p>
            <a:pPr marL="457200" lvl="1" indent="0">
              <a:buNone/>
            </a:pPr>
            <a:endParaRPr lang="en-US">
              <a:cs typeface="Calibri"/>
            </a:endParaRPr>
          </a:p>
        </p:txBody>
      </p:sp>
    </p:spTree>
    <p:extLst>
      <p:ext uri="{BB962C8B-B14F-4D97-AF65-F5344CB8AC3E}">
        <p14:creationId xmlns:p14="http://schemas.microsoft.com/office/powerpoint/2010/main" val="510249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770F79C2-DFDB-42B1-8592-B1F363349811}"/>
              </a:ext>
            </a:extLst>
          </p:cNvPr>
          <p:cNvSpPr/>
          <p:nvPr/>
        </p:nvSpPr>
        <p:spPr>
          <a:xfrm>
            <a:off x="4229818" y="2868762"/>
            <a:ext cx="521419" cy="521419"/>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Oval 4">
            <a:extLst>
              <a:ext uri="{FF2B5EF4-FFF2-40B4-BE49-F238E27FC236}">
                <a16:creationId xmlns:a16="http://schemas.microsoft.com/office/drawing/2014/main" id="{E5209234-4ABC-454A-A15E-39CE60788718}"/>
              </a:ext>
            </a:extLst>
          </p:cNvPr>
          <p:cNvSpPr/>
          <p:nvPr/>
        </p:nvSpPr>
        <p:spPr>
          <a:xfrm>
            <a:off x="8370496" y="3731402"/>
            <a:ext cx="521419" cy="521419"/>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Oval 5">
            <a:extLst>
              <a:ext uri="{FF2B5EF4-FFF2-40B4-BE49-F238E27FC236}">
                <a16:creationId xmlns:a16="http://schemas.microsoft.com/office/drawing/2014/main" id="{21F63C7B-F886-4BB0-8DFB-642186D7B780}"/>
              </a:ext>
            </a:extLst>
          </p:cNvPr>
          <p:cNvSpPr/>
          <p:nvPr/>
        </p:nvSpPr>
        <p:spPr>
          <a:xfrm>
            <a:off x="5590874" y="1929441"/>
            <a:ext cx="521419" cy="5214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Oval 6">
            <a:extLst>
              <a:ext uri="{FF2B5EF4-FFF2-40B4-BE49-F238E27FC236}">
                <a16:creationId xmlns:a16="http://schemas.microsoft.com/office/drawing/2014/main" id="{7064E7FA-2D6B-4625-A84C-D9973BD554AB}"/>
              </a:ext>
            </a:extLst>
          </p:cNvPr>
          <p:cNvSpPr/>
          <p:nvPr/>
        </p:nvSpPr>
        <p:spPr>
          <a:xfrm>
            <a:off x="7536610" y="2226573"/>
            <a:ext cx="521419" cy="521419"/>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Oval 7">
            <a:extLst>
              <a:ext uri="{FF2B5EF4-FFF2-40B4-BE49-F238E27FC236}">
                <a16:creationId xmlns:a16="http://schemas.microsoft.com/office/drawing/2014/main" id="{770FB045-5FAE-4ED1-87E0-2910B4566076}"/>
              </a:ext>
            </a:extLst>
          </p:cNvPr>
          <p:cNvSpPr/>
          <p:nvPr/>
        </p:nvSpPr>
        <p:spPr>
          <a:xfrm>
            <a:off x="6827327" y="3875177"/>
            <a:ext cx="521419" cy="5214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TextBox 7">
            <a:extLst>
              <a:ext uri="{FF2B5EF4-FFF2-40B4-BE49-F238E27FC236}">
                <a16:creationId xmlns:a16="http://schemas.microsoft.com/office/drawing/2014/main" id="{C72DE160-6169-4E72-91E2-58A6B9FC2C25}"/>
              </a:ext>
            </a:extLst>
          </p:cNvPr>
          <p:cNvSpPr txBox="1"/>
          <p:nvPr/>
        </p:nvSpPr>
        <p:spPr>
          <a:xfrm>
            <a:off x="5222814" y="1558985"/>
            <a:ext cx="1257540" cy="307777"/>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Interest for /A</a:t>
            </a:r>
            <a:endParaRPr lang="en-US"/>
          </a:p>
        </p:txBody>
      </p:sp>
      <p:sp>
        <p:nvSpPr>
          <p:cNvPr id="14" name="TextBox 13">
            <a:extLst>
              <a:ext uri="{FF2B5EF4-FFF2-40B4-BE49-F238E27FC236}">
                <a16:creationId xmlns:a16="http://schemas.microsoft.com/office/drawing/2014/main" id="{8D0ABEFB-0DB6-4822-B00F-3F49A723324E}"/>
              </a:ext>
            </a:extLst>
          </p:cNvPr>
          <p:cNvSpPr txBox="1"/>
          <p:nvPr/>
        </p:nvSpPr>
        <p:spPr>
          <a:xfrm>
            <a:off x="1158814" y="5268343"/>
            <a:ext cx="2743200" cy="92333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At</a:t>
            </a:r>
            <a:r>
              <a:rPr lang="en-US">
                <a:cs typeface="Calibri"/>
              </a:rPr>
              <a:t> t = 0ms, node waits for </a:t>
            </a:r>
            <a:r>
              <a:rPr lang="en-US" dirty="0">
                <a:cs typeface="Calibri"/>
              </a:rPr>
              <a:t>80ms before multicasting /A.</a:t>
            </a:r>
            <a:endParaRPr lang="en-US" dirty="0"/>
          </a:p>
        </p:txBody>
      </p:sp>
    </p:spTree>
    <p:extLst>
      <p:ext uri="{BB962C8B-B14F-4D97-AF65-F5344CB8AC3E}">
        <p14:creationId xmlns:p14="http://schemas.microsoft.com/office/powerpoint/2010/main" val="2539091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7">
            <a:extLst>
              <a:ext uri="{FF2B5EF4-FFF2-40B4-BE49-F238E27FC236}">
                <a16:creationId xmlns:a16="http://schemas.microsoft.com/office/drawing/2014/main" id="{C72DE160-6169-4E72-91E2-58A6B9FC2C25}"/>
              </a:ext>
            </a:extLst>
          </p:cNvPr>
          <p:cNvSpPr txBox="1"/>
          <p:nvPr/>
        </p:nvSpPr>
        <p:spPr>
          <a:xfrm>
            <a:off x="6454475" y="4496759"/>
            <a:ext cx="1257540" cy="307777"/>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Interest for /A</a:t>
            </a:r>
            <a:endParaRPr lang="en-US"/>
          </a:p>
        </p:txBody>
      </p:sp>
      <p:sp>
        <p:nvSpPr>
          <p:cNvPr id="14" name="TextBox 13">
            <a:extLst>
              <a:ext uri="{FF2B5EF4-FFF2-40B4-BE49-F238E27FC236}">
                <a16:creationId xmlns:a16="http://schemas.microsoft.com/office/drawing/2014/main" id="{8D0ABEFB-0DB6-4822-B00F-3F49A723324E}"/>
              </a:ext>
            </a:extLst>
          </p:cNvPr>
          <p:cNvSpPr txBox="1"/>
          <p:nvPr/>
        </p:nvSpPr>
        <p:spPr>
          <a:xfrm>
            <a:off x="1158814" y="5268343"/>
            <a:ext cx="2743200" cy="92333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At</a:t>
            </a:r>
            <a:r>
              <a:rPr lang="en-US">
                <a:cs typeface="Calibri"/>
              </a:rPr>
              <a:t> t = 30ms blue node waits 100ms before </a:t>
            </a:r>
            <a:r>
              <a:rPr lang="en-US" dirty="0">
                <a:cs typeface="Calibri"/>
              </a:rPr>
              <a:t>multicasting /A.</a:t>
            </a:r>
            <a:endParaRPr lang="en-US" dirty="0"/>
          </a:p>
        </p:txBody>
      </p:sp>
      <p:sp>
        <p:nvSpPr>
          <p:cNvPr id="2" name="Oval 1">
            <a:extLst>
              <a:ext uri="{FF2B5EF4-FFF2-40B4-BE49-F238E27FC236}">
                <a16:creationId xmlns:a16="http://schemas.microsoft.com/office/drawing/2014/main" id="{E1B9320E-092D-4394-A632-EAAA269900AA}"/>
              </a:ext>
            </a:extLst>
          </p:cNvPr>
          <p:cNvSpPr/>
          <p:nvPr/>
        </p:nvSpPr>
        <p:spPr>
          <a:xfrm>
            <a:off x="4229818" y="2868762"/>
            <a:ext cx="521419" cy="521419"/>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Oval 2">
            <a:extLst>
              <a:ext uri="{FF2B5EF4-FFF2-40B4-BE49-F238E27FC236}">
                <a16:creationId xmlns:a16="http://schemas.microsoft.com/office/drawing/2014/main" id="{8F362A6C-0CFB-4F5E-A60F-B5C619E9BED3}"/>
              </a:ext>
            </a:extLst>
          </p:cNvPr>
          <p:cNvSpPr/>
          <p:nvPr/>
        </p:nvSpPr>
        <p:spPr>
          <a:xfrm>
            <a:off x="8370496" y="3731402"/>
            <a:ext cx="521419" cy="521419"/>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Oval 11">
            <a:extLst>
              <a:ext uri="{FF2B5EF4-FFF2-40B4-BE49-F238E27FC236}">
                <a16:creationId xmlns:a16="http://schemas.microsoft.com/office/drawing/2014/main" id="{5F3934D0-FE0C-4250-AAE5-9DC880500122}"/>
              </a:ext>
            </a:extLst>
          </p:cNvPr>
          <p:cNvSpPr/>
          <p:nvPr/>
        </p:nvSpPr>
        <p:spPr>
          <a:xfrm>
            <a:off x="5590874" y="1929441"/>
            <a:ext cx="521419" cy="5214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Oval 15">
            <a:extLst>
              <a:ext uri="{FF2B5EF4-FFF2-40B4-BE49-F238E27FC236}">
                <a16:creationId xmlns:a16="http://schemas.microsoft.com/office/drawing/2014/main" id="{8109529D-299D-4C26-8777-F89B56CDDF22}"/>
              </a:ext>
            </a:extLst>
          </p:cNvPr>
          <p:cNvSpPr/>
          <p:nvPr/>
        </p:nvSpPr>
        <p:spPr>
          <a:xfrm>
            <a:off x="7536610" y="2226573"/>
            <a:ext cx="521419" cy="521419"/>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Oval 17">
            <a:extLst>
              <a:ext uri="{FF2B5EF4-FFF2-40B4-BE49-F238E27FC236}">
                <a16:creationId xmlns:a16="http://schemas.microsoft.com/office/drawing/2014/main" id="{B492853D-F6F2-4866-AF46-1DD56EF10934}"/>
              </a:ext>
            </a:extLst>
          </p:cNvPr>
          <p:cNvSpPr/>
          <p:nvPr/>
        </p:nvSpPr>
        <p:spPr>
          <a:xfrm>
            <a:off x="6827327" y="3875177"/>
            <a:ext cx="521419" cy="5214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2222045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Arrow Connector 8">
            <a:extLst>
              <a:ext uri="{FF2B5EF4-FFF2-40B4-BE49-F238E27FC236}">
                <a16:creationId xmlns:a16="http://schemas.microsoft.com/office/drawing/2014/main" id="{CE0A35C6-928E-4B31-9809-423C7EB6847E}"/>
              </a:ext>
            </a:extLst>
          </p:cNvPr>
          <p:cNvCxnSpPr/>
          <p:nvPr/>
        </p:nvCxnSpPr>
        <p:spPr>
          <a:xfrm flipH="1">
            <a:off x="4688936" y="2274497"/>
            <a:ext cx="916317" cy="67957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TextBox 7">
            <a:extLst>
              <a:ext uri="{FF2B5EF4-FFF2-40B4-BE49-F238E27FC236}">
                <a16:creationId xmlns:a16="http://schemas.microsoft.com/office/drawing/2014/main" id="{C72DE160-6169-4E72-91E2-58A6B9FC2C25}"/>
              </a:ext>
            </a:extLst>
          </p:cNvPr>
          <p:cNvSpPr txBox="1"/>
          <p:nvPr/>
        </p:nvSpPr>
        <p:spPr>
          <a:xfrm>
            <a:off x="5222814" y="1558985"/>
            <a:ext cx="1257540" cy="307777"/>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Interest for /A</a:t>
            </a:r>
            <a:endParaRPr lang="en-US"/>
          </a:p>
        </p:txBody>
      </p:sp>
      <p:cxnSp>
        <p:nvCxnSpPr>
          <p:cNvPr id="11" name="Straight Arrow Connector 10">
            <a:extLst>
              <a:ext uri="{FF2B5EF4-FFF2-40B4-BE49-F238E27FC236}">
                <a16:creationId xmlns:a16="http://schemas.microsoft.com/office/drawing/2014/main" id="{A37ED3B1-57B9-4C7A-B336-92D8D270742C}"/>
              </a:ext>
            </a:extLst>
          </p:cNvPr>
          <p:cNvCxnSpPr>
            <a:cxnSpLocks/>
          </p:cNvCxnSpPr>
          <p:nvPr/>
        </p:nvCxnSpPr>
        <p:spPr>
          <a:xfrm>
            <a:off x="6013815" y="2400850"/>
            <a:ext cx="943155" cy="14942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8CEF7141-1752-4290-9A36-48DC3D9B5A3A}"/>
              </a:ext>
            </a:extLst>
          </p:cNvPr>
          <p:cNvCxnSpPr>
            <a:cxnSpLocks/>
          </p:cNvCxnSpPr>
          <p:nvPr/>
        </p:nvCxnSpPr>
        <p:spPr>
          <a:xfrm>
            <a:off x="6119249" y="2213944"/>
            <a:ext cx="1408022" cy="2482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D3F49C30-B747-424D-9675-9838A703CBAE}"/>
              </a:ext>
            </a:extLst>
          </p:cNvPr>
          <p:cNvCxnSpPr>
            <a:cxnSpLocks/>
          </p:cNvCxnSpPr>
          <p:nvPr/>
        </p:nvCxnSpPr>
        <p:spPr>
          <a:xfrm>
            <a:off x="6061739" y="2309793"/>
            <a:ext cx="2337758" cy="153262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8D0ABEFB-0DB6-4822-B00F-3F49A723324E}"/>
              </a:ext>
            </a:extLst>
          </p:cNvPr>
          <p:cNvSpPr txBox="1"/>
          <p:nvPr/>
        </p:nvSpPr>
        <p:spPr>
          <a:xfrm>
            <a:off x="1158814" y="5268343"/>
            <a:ext cx="2743200" cy="120032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At</a:t>
            </a:r>
            <a:r>
              <a:rPr lang="en-US">
                <a:cs typeface="Calibri"/>
              </a:rPr>
              <a:t> t = 80ms black node </a:t>
            </a:r>
            <a:r>
              <a:rPr lang="en-US" dirty="0">
                <a:cs typeface="Calibri"/>
              </a:rPr>
              <a:t>multicasts interest /A because it heard no duplicate interests.</a:t>
            </a:r>
            <a:endParaRPr lang="en-US" dirty="0"/>
          </a:p>
        </p:txBody>
      </p:sp>
      <p:sp>
        <p:nvSpPr>
          <p:cNvPr id="16" name="TextBox 1">
            <a:extLst>
              <a:ext uri="{FF2B5EF4-FFF2-40B4-BE49-F238E27FC236}">
                <a16:creationId xmlns:a16="http://schemas.microsoft.com/office/drawing/2014/main" id="{E9BDAB36-78EB-4005-B617-BB30E60D3168}"/>
              </a:ext>
            </a:extLst>
          </p:cNvPr>
          <p:cNvSpPr txBox="1"/>
          <p:nvPr/>
        </p:nvSpPr>
        <p:spPr>
          <a:xfrm>
            <a:off x="5956059" y="4908909"/>
            <a:ext cx="3970067" cy="646331"/>
          </a:xfrm>
          <a:prstGeom prst="rect">
            <a:avLst/>
          </a:prstGeom>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FF0000"/>
                </a:solidFill>
              </a:rPr>
              <a:t>Node</a:t>
            </a:r>
            <a:r>
              <a:rPr lang="en-US">
                <a:solidFill>
                  <a:srgbClr val="FF0000"/>
                </a:solidFill>
                <a:cs typeface="Calibri"/>
              </a:rPr>
              <a:t> hears the interest for /A and suppresses its own interest.</a:t>
            </a:r>
          </a:p>
        </p:txBody>
      </p:sp>
      <p:sp>
        <p:nvSpPr>
          <p:cNvPr id="2" name="Oval 1">
            <a:extLst>
              <a:ext uri="{FF2B5EF4-FFF2-40B4-BE49-F238E27FC236}">
                <a16:creationId xmlns:a16="http://schemas.microsoft.com/office/drawing/2014/main" id="{2737BB35-474C-4F5C-BD2B-9BA256D82436}"/>
              </a:ext>
            </a:extLst>
          </p:cNvPr>
          <p:cNvSpPr/>
          <p:nvPr/>
        </p:nvSpPr>
        <p:spPr>
          <a:xfrm>
            <a:off x="4229818" y="2868762"/>
            <a:ext cx="521419" cy="521419"/>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Oval 2">
            <a:extLst>
              <a:ext uri="{FF2B5EF4-FFF2-40B4-BE49-F238E27FC236}">
                <a16:creationId xmlns:a16="http://schemas.microsoft.com/office/drawing/2014/main" id="{08DF6814-534F-4233-BE5B-499B2D194AB5}"/>
              </a:ext>
            </a:extLst>
          </p:cNvPr>
          <p:cNvSpPr/>
          <p:nvPr/>
        </p:nvSpPr>
        <p:spPr>
          <a:xfrm>
            <a:off x="8370496" y="3731402"/>
            <a:ext cx="521419" cy="521419"/>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0" name="Oval 19">
            <a:extLst>
              <a:ext uri="{FF2B5EF4-FFF2-40B4-BE49-F238E27FC236}">
                <a16:creationId xmlns:a16="http://schemas.microsoft.com/office/drawing/2014/main" id="{7A9DF139-E26F-403E-88E7-531AF8496BCA}"/>
              </a:ext>
            </a:extLst>
          </p:cNvPr>
          <p:cNvSpPr/>
          <p:nvPr/>
        </p:nvSpPr>
        <p:spPr>
          <a:xfrm>
            <a:off x="5590874" y="1929441"/>
            <a:ext cx="521419" cy="5214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 name="Oval 21">
            <a:extLst>
              <a:ext uri="{FF2B5EF4-FFF2-40B4-BE49-F238E27FC236}">
                <a16:creationId xmlns:a16="http://schemas.microsoft.com/office/drawing/2014/main" id="{2A2A2873-C18A-43B3-BE37-F2BCE949F34E}"/>
              </a:ext>
            </a:extLst>
          </p:cNvPr>
          <p:cNvSpPr/>
          <p:nvPr/>
        </p:nvSpPr>
        <p:spPr>
          <a:xfrm>
            <a:off x="7536610" y="2226573"/>
            <a:ext cx="521419" cy="521419"/>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 name="Oval 23">
            <a:extLst>
              <a:ext uri="{FF2B5EF4-FFF2-40B4-BE49-F238E27FC236}">
                <a16:creationId xmlns:a16="http://schemas.microsoft.com/office/drawing/2014/main" id="{B44EDB23-99FE-49B5-8B6A-F4BE6831CD73}"/>
              </a:ext>
            </a:extLst>
          </p:cNvPr>
          <p:cNvSpPr/>
          <p:nvPr/>
        </p:nvSpPr>
        <p:spPr>
          <a:xfrm>
            <a:off x="6827327" y="3875177"/>
            <a:ext cx="521419" cy="5214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3813241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95D16F-5513-459B-BCD9-6F9151E1A39F}"/>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cs typeface="Calibri Light"/>
              </a:rPr>
              <a:t>Adaptive Suppression Delay</a:t>
            </a:r>
          </a:p>
        </p:txBody>
      </p:sp>
      <p:cxnSp>
        <p:nvCxnSpPr>
          <p:cNvPr id="6"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A7E2B8C-FE13-4F27-9DC7-6E91F346400D}"/>
              </a:ext>
            </a:extLst>
          </p:cNvPr>
          <p:cNvSpPr>
            <a:spLocks noGrp="1"/>
          </p:cNvSpPr>
          <p:nvPr>
            <p:ph idx="1"/>
          </p:nvPr>
        </p:nvSpPr>
        <p:spPr>
          <a:xfrm>
            <a:off x="4976031" y="963877"/>
            <a:ext cx="6377769" cy="4930246"/>
          </a:xfrm>
        </p:spPr>
        <p:txBody>
          <a:bodyPr vert="horz" lIns="91440" tIns="45720" rIns="91440" bIns="45720" rtlCol="0" anchor="ctr">
            <a:normAutofit/>
          </a:bodyPr>
          <a:lstStyle/>
          <a:p>
            <a:pPr marL="0" indent="0">
              <a:buNone/>
            </a:pPr>
            <a:r>
              <a:rPr lang="en-US" sz="2400">
                <a:cs typeface="Calibri"/>
              </a:rPr>
              <a:t>The likliehood of duplicate multicasted interests occuring around the same time depends entirely on application behavior on the network.</a:t>
            </a:r>
          </a:p>
          <a:p>
            <a:pPr marL="1143000" lvl="1" indent="-457200"/>
            <a:r>
              <a:rPr lang="en-US">
                <a:cs typeface="Calibri"/>
              </a:rPr>
              <a:t>File Transfers : Low Probability</a:t>
            </a:r>
          </a:p>
          <a:p>
            <a:pPr marL="1143000" lvl="1" indent="-457200"/>
            <a:r>
              <a:rPr lang="en-US">
                <a:cs typeface="Calibri"/>
              </a:rPr>
              <a:t>Live Streaming : High Probability</a:t>
            </a:r>
            <a:endParaRPr lang="en-US" dirty="0">
              <a:cs typeface="Calibri"/>
            </a:endParaRPr>
          </a:p>
        </p:txBody>
      </p:sp>
    </p:spTree>
    <p:extLst>
      <p:ext uri="{BB962C8B-B14F-4D97-AF65-F5344CB8AC3E}">
        <p14:creationId xmlns:p14="http://schemas.microsoft.com/office/powerpoint/2010/main" val="2156572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A4841AE7-28D2-4BAC-B199-074C7192E29B}"/>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cs typeface="Calibri Light"/>
              </a:rPr>
              <a:t>Functional Requirements</a:t>
            </a:r>
            <a:endParaRPr lang="en-US" sz="4000">
              <a:solidFill>
                <a:srgbClr val="FFFFFF"/>
              </a:solidFill>
            </a:endParaRPr>
          </a:p>
        </p:txBody>
      </p:sp>
      <p:sp>
        <p:nvSpPr>
          <p:cNvPr id="3" name="Content Placeholder 2">
            <a:extLst>
              <a:ext uri="{FF2B5EF4-FFF2-40B4-BE49-F238E27FC236}">
                <a16:creationId xmlns:a16="http://schemas.microsoft.com/office/drawing/2014/main" id="{37B5F973-26BE-420A-80CD-145B710DF729}"/>
              </a:ext>
            </a:extLst>
          </p:cNvPr>
          <p:cNvSpPr>
            <a:spLocks noGrp="1"/>
          </p:cNvSpPr>
          <p:nvPr>
            <p:ph idx="1"/>
          </p:nvPr>
        </p:nvSpPr>
        <p:spPr>
          <a:xfrm>
            <a:off x="5120640" y="804672"/>
            <a:ext cx="6281928" cy="5248656"/>
          </a:xfrm>
        </p:spPr>
        <p:txBody>
          <a:bodyPr vert="horz" lIns="91440" tIns="45720" rIns="91440" bIns="45720" rtlCol="0" anchor="ctr">
            <a:normAutofit/>
          </a:bodyPr>
          <a:lstStyle/>
          <a:p>
            <a:r>
              <a:rPr lang="en-US" sz="2000">
                <a:cs typeface="Calibri"/>
              </a:rPr>
              <a:t>Reduce the number of redundant interests and data replies to increase overall available bandwidth.</a:t>
            </a:r>
          </a:p>
          <a:p>
            <a:pPr lvl="1"/>
            <a:r>
              <a:rPr lang="en-US" sz="2000">
                <a:cs typeface="Calibri"/>
              </a:rPr>
              <a:t>In a lossless environment, reducing the number of multicast duplicates to zero is optimal.</a:t>
            </a:r>
          </a:p>
          <a:p>
            <a:pPr lvl="1"/>
            <a:r>
              <a:rPr lang="en-US" sz="2000">
                <a:cs typeface="Calibri"/>
              </a:rPr>
              <a:t>However, in a lossy environment there is a benefit to having some duplicate messages multicasted.</a:t>
            </a:r>
          </a:p>
          <a:p>
            <a:endParaRPr lang="en-US" sz="2000">
              <a:cs typeface="Calibri"/>
            </a:endParaRPr>
          </a:p>
        </p:txBody>
      </p:sp>
    </p:spTree>
    <p:extLst>
      <p:ext uri="{BB962C8B-B14F-4D97-AF65-F5344CB8AC3E}">
        <p14:creationId xmlns:p14="http://schemas.microsoft.com/office/powerpoint/2010/main" val="4023398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5D16F-5513-459B-BCD9-6F9151E1A39F}"/>
              </a:ext>
            </a:extLst>
          </p:cNvPr>
          <p:cNvSpPr>
            <a:spLocks noGrp="1"/>
          </p:cNvSpPr>
          <p:nvPr>
            <p:ph type="title"/>
          </p:nvPr>
        </p:nvSpPr>
        <p:spPr>
          <a:xfrm>
            <a:off x="838200" y="365125"/>
            <a:ext cx="10515600" cy="1325563"/>
          </a:xfrm>
        </p:spPr>
        <p:txBody>
          <a:bodyPr>
            <a:normAutofit/>
          </a:bodyPr>
          <a:lstStyle/>
          <a:p>
            <a:r>
              <a:rPr lang="en-US">
                <a:cs typeface="Calibri Light"/>
              </a:rPr>
              <a:t>Adaptive Suppression Timers</a:t>
            </a:r>
            <a:endParaRPr lang="en-US" dirty="0"/>
          </a:p>
        </p:txBody>
      </p:sp>
      <p:graphicFrame>
        <p:nvGraphicFramePr>
          <p:cNvPr id="5" name="Content Placeholder 2">
            <a:extLst>
              <a:ext uri="{FF2B5EF4-FFF2-40B4-BE49-F238E27FC236}">
                <a16:creationId xmlns:a16="http://schemas.microsoft.com/office/drawing/2014/main" id="{463D74D7-4126-4A99-85C0-3450C94E1DE3}"/>
              </a:ext>
            </a:extLst>
          </p:cNvPr>
          <p:cNvGraphicFramePr>
            <a:graphicFrameLocks noGrp="1"/>
          </p:cNvGraphicFramePr>
          <p:nvPr>
            <p:ph idx="1"/>
            <p:extLst>
              <p:ext uri="{D42A27DB-BD31-4B8C-83A1-F6EECF244321}">
                <p14:modId xmlns:p14="http://schemas.microsoft.com/office/powerpoint/2010/main" val="368280290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78069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arallelogram 23">
            <a:extLst>
              <a:ext uri="{FF2B5EF4-FFF2-40B4-BE49-F238E27FC236}">
                <a16:creationId xmlns:a16="http://schemas.microsoft.com/office/drawing/2014/main" id="{DA0A2532-38A7-481A-A25C-45518D486641}"/>
              </a:ext>
            </a:extLst>
          </p:cNvPr>
          <p:cNvSpPr/>
          <p:nvPr/>
        </p:nvSpPr>
        <p:spPr>
          <a:xfrm>
            <a:off x="5171622" y="467743"/>
            <a:ext cx="1474944" cy="598099"/>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cs typeface="Calibri"/>
              </a:rPr>
              <a:t>Outgoing Interest</a:t>
            </a:r>
            <a:endParaRPr lang="en-US" dirty="0"/>
          </a:p>
        </p:txBody>
      </p:sp>
      <p:sp>
        <p:nvSpPr>
          <p:cNvPr id="25" name="Flowchart: Decision 24">
            <a:extLst>
              <a:ext uri="{FF2B5EF4-FFF2-40B4-BE49-F238E27FC236}">
                <a16:creationId xmlns:a16="http://schemas.microsoft.com/office/drawing/2014/main" id="{D5ECE6DD-975B-4225-B9D6-F474B14915DD}"/>
              </a:ext>
            </a:extLst>
          </p:cNvPr>
          <p:cNvSpPr/>
          <p:nvPr/>
        </p:nvSpPr>
        <p:spPr>
          <a:xfrm>
            <a:off x="4987026" y="1970090"/>
            <a:ext cx="1853720" cy="91936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cs typeface="Calibri"/>
              </a:rPr>
              <a:t>Is </a:t>
            </a:r>
            <a:r>
              <a:rPr lang="en-US" sz="1000" dirty="0" err="1">
                <a:cs typeface="Calibri"/>
              </a:rPr>
              <a:t>m_suppress</a:t>
            </a:r>
            <a:r>
              <a:rPr lang="en-US" sz="1000" dirty="0">
                <a:cs typeface="Calibri"/>
              </a:rPr>
              <a:t> &gt; 0?</a:t>
            </a:r>
          </a:p>
        </p:txBody>
      </p:sp>
      <p:sp>
        <p:nvSpPr>
          <p:cNvPr id="26" name="Flowchart: Process 25">
            <a:extLst>
              <a:ext uri="{FF2B5EF4-FFF2-40B4-BE49-F238E27FC236}">
                <a16:creationId xmlns:a16="http://schemas.microsoft.com/office/drawing/2014/main" id="{C5EC8A37-A194-4A8A-8EB4-2AEF81248F21}"/>
              </a:ext>
            </a:extLst>
          </p:cNvPr>
          <p:cNvSpPr/>
          <p:nvPr/>
        </p:nvSpPr>
        <p:spPr>
          <a:xfrm>
            <a:off x="2106762" y="1371034"/>
            <a:ext cx="1470324" cy="84268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cs typeface="Calibri"/>
              </a:rPr>
              <a:t>Listen for duplicate interests for </a:t>
            </a:r>
            <a:r>
              <a:rPr lang="en-US" sz="1100" dirty="0" err="1">
                <a:cs typeface="Calibri"/>
              </a:rPr>
              <a:t>m_listen</a:t>
            </a:r>
            <a:endParaRPr lang="en-US" sz="1100" dirty="0">
              <a:cs typeface="Calibri"/>
            </a:endParaRPr>
          </a:p>
        </p:txBody>
      </p:sp>
      <p:cxnSp>
        <p:nvCxnSpPr>
          <p:cNvPr id="27" name="Connector: Elbow 26">
            <a:extLst>
              <a:ext uri="{FF2B5EF4-FFF2-40B4-BE49-F238E27FC236}">
                <a16:creationId xmlns:a16="http://schemas.microsoft.com/office/drawing/2014/main" id="{47B8F84E-6703-434B-B443-B71614938A6E}"/>
              </a:ext>
            </a:extLst>
          </p:cNvPr>
          <p:cNvCxnSpPr/>
          <p:nvPr/>
        </p:nvCxnSpPr>
        <p:spPr>
          <a:xfrm flipH="1">
            <a:off x="3562709" y="736120"/>
            <a:ext cx="1668731" cy="109651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Flowchart: Decision 27">
            <a:extLst>
              <a:ext uri="{FF2B5EF4-FFF2-40B4-BE49-F238E27FC236}">
                <a16:creationId xmlns:a16="http://schemas.microsoft.com/office/drawing/2014/main" id="{9AA2B22B-E6BB-4161-B08C-016A1CA8108E}"/>
              </a:ext>
            </a:extLst>
          </p:cNvPr>
          <p:cNvSpPr/>
          <p:nvPr/>
        </p:nvSpPr>
        <p:spPr>
          <a:xfrm>
            <a:off x="1915063" y="2918995"/>
            <a:ext cx="1853720" cy="91936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cs typeface="Calibri"/>
              </a:rPr>
              <a:t>Duplicate interest received?</a:t>
            </a:r>
          </a:p>
        </p:txBody>
      </p:sp>
      <p:sp>
        <p:nvSpPr>
          <p:cNvPr id="29" name="Flowchart: Process 28">
            <a:extLst>
              <a:ext uri="{FF2B5EF4-FFF2-40B4-BE49-F238E27FC236}">
                <a16:creationId xmlns:a16="http://schemas.microsoft.com/office/drawing/2014/main" id="{2CA90104-F2DB-4E85-880C-37E742050447}"/>
              </a:ext>
            </a:extLst>
          </p:cNvPr>
          <p:cNvSpPr/>
          <p:nvPr/>
        </p:nvSpPr>
        <p:spPr>
          <a:xfrm>
            <a:off x="621101" y="3086731"/>
            <a:ext cx="914400" cy="583893"/>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cs typeface="Calibri"/>
              </a:rPr>
              <a:t>Increase </a:t>
            </a:r>
            <a:r>
              <a:rPr lang="en-US" sz="1100" dirty="0" err="1">
                <a:cs typeface="Calibri"/>
              </a:rPr>
              <a:t>m_suppress</a:t>
            </a:r>
            <a:r>
              <a:rPr lang="en-US" sz="1100" dirty="0">
                <a:cs typeface="Calibri"/>
              </a:rPr>
              <a:t>.</a:t>
            </a:r>
          </a:p>
        </p:txBody>
      </p:sp>
      <p:sp>
        <p:nvSpPr>
          <p:cNvPr id="30" name="Flowchart: Process 29">
            <a:extLst>
              <a:ext uri="{FF2B5EF4-FFF2-40B4-BE49-F238E27FC236}">
                <a16:creationId xmlns:a16="http://schemas.microsoft.com/office/drawing/2014/main" id="{C4D81CA4-C08E-4B1F-B305-89E578267CE8}"/>
              </a:ext>
            </a:extLst>
          </p:cNvPr>
          <p:cNvSpPr/>
          <p:nvPr/>
        </p:nvSpPr>
        <p:spPr>
          <a:xfrm>
            <a:off x="2317791" y="4270823"/>
            <a:ext cx="996778" cy="583893"/>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cs typeface="Calibri"/>
              </a:rPr>
              <a:t>Decrease  </a:t>
            </a:r>
            <a:r>
              <a:rPr lang="en-US" sz="1100" dirty="0" err="1">
                <a:cs typeface="Calibri"/>
              </a:rPr>
              <a:t>m_suppress</a:t>
            </a:r>
            <a:r>
              <a:rPr lang="en-US" sz="1100" dirty="0">
                <a:cs typeface="Calibri"/>
              </a:rPr>
              <a:t>.</a:t>
            </a:r>
          </a:p>
        </p:txBody>
      </p:sp>
      <p:sp>
        <p:nvSpPr>
          <p:cNvPr id="31" name="Flowchart: Process 30">
            <a:extLst>
              <a:ext uri="{FF2B5EF4-FFF2-40B4-BE49-F238E27FC236}">
                <a16:creationId xmlns:a16="http://schemas.microsoft.com/office/drawing/2014/main" id="{4F24D143-5CB2-496D-A1AA-A16357E12C75}"/>
              </a:ext>
            </a:extLst>
          </p:cNvPr>
          <p:cNvSpPr/>
          <p:nvPr/>
        </p:nvSpPr>
        <p:spPr>
          <a:xfrm>
            <a:off x="8068573" y="1979675"/>
            <a:ext cx="1470324" cy="84268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cs typeface="Calibri"/>
              </a:rPr>
              <a:t>Wait for random time up to </a:t>
            </a:r>
            <a:r>
              <a:rPr lang="en-US" sz="1100" dirty="0" err="1">
                <a:cs typeface="Calibri"/>
              </a:rPr>
              <a:t>m_suppress</a:t>
            </a:r>
            <a:r>
              <a:rPr lang="en-US" sz="1100" dirty="0">
                <a:cs typeface="Calibri"/>
              </a:rPr>
              <a:t>.</a:t>
            </a:r>
          </a:p>
        </p:txBody>
      </p:sp>
      <p:sp>
        <p:nvSpPr>
          <p:cNvPr id="32" name="Flowchart: Process 31">
            <a:extLst>
              <a:ext uri="{FF2B5EF4-FFF2-40B4-BE49-F238E27FC236}">
                <a16:creationId xmlns:a16="http://schemas.microsoft.com/office/drawing/2014/main" id="{EC8AF360-C4C3-4094-90F8-6E3770F0DF59}"/>
              </a:ext>
            </a:extLst>
          </p:cNvPr>
          <p:cNvSpPr/>
          <p:nvPr/>
        </p:nvSpPr>
        <p:spPr>
          <a:xfrm>
            <a:off x="5173930" y="3714542"/>
            <a:ext cx="1470324" cy="84268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cs typeface="Calibri"/>
              </a:rPr>
              <a:t>Express interest</a:t>
            </a:r>
          </a:p>
        </p:txBody>
      </p:sp>
      <p:cxnSp>
        <p:nvCxnSpPr>
          <p:cNvPr id="34" name="Straight Arrow Connector 33">
            <a:extLst>
              <a:ext uri="{FF2B5EF4-FFF2-40B4-BE49-F238E27FC236}">
                <a16:creationId xmlns:a16="http://schemas.microsoft.com/office/drawing/2014/main" id="{06DBE6F8-E644-484D-A8E1-85C1BDEEB9CE}"/>
              </a:ext>
            </a:extLst>
          </p:cNvPr>
          <p:cNvCxnSpPr/>
          <p:nvPr/>
        </p:nvCxnSpPr>
        <p:spPr>
          <a:xfrm flipH="1">
            <a:off x="2843841" y="2226574"/>
            <a:ext cx="20127" cy="6747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CA96CFA8-3EDF-4C92-B434-1F767E68D1E9}"/>
              </a:ext>
            </a:extLst>
          </p:cNvPr>
          <p:cNvCxnSpPr>
            <a:cxnSpLocks/>
          </p:cNvCxnSpPr>
          <p:nvPr/>
        </p:nvCxnSpPr>
        <p:spPr>
          <a:xfrm flipH="1" flipV="1">
            <a:off x="1540294" y="3375800"/>
            <a:ext cx="374769" cy="5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47238B60-42EC-4458-A06A-679E4DD5ABA9}"/>
              </a:ext>
            </a:extLst>
          </p:cNvPr>
          <p:cNvCxnSpPr>
            <a:cxnSpLocks/>
          </p:cNvCxnSpPr>
          <p:nvPr/>
        </p:nvCxnSpPr>
        <p:spPr>
          <a:xfrm flipH="1">
            <a:off x="2834256" y="3836836"/>
            <a:ext cx="5749" cy="4255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7794B768-593D-4B10-A5E7-3FCD4C6AF881}"/>
              </a:ext>
            </a:extLst>
          </p:cNvPr>
          <p:cNvCxnSpPr>
            <a:cxnSpLocks/>
          </p:cNvCxnSpPr>
          <p:nvPr/>
        </p:nvCxnSpPr>
        <p:spPr>
          <a:xfrm>
            <a:off x="5916758" y="2892722"/>
            <a:ext cx="13421" cy="8329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5207F59B-2169-41C8-AA6C-EE9DD6024DAA}"/>
              </a:ext>
            </a:extLst>
          </p:cNvPr>
          <p:cNvCxnSpPr>
            <a:cxnSpLocks/>
          </p:cNvCxnSpPr>
          <p:nvPr/>
        </p:nvCxnSpPr>
        <p:spPr>
          <a:xfrm>
            <a:off x="5911965" y="1062004"/>
            <a:ext cx="18213" cy="9191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Flowchart: Decision 38">
            <a:extLst>
              <a:ext uri="{FF2B5EF4-FFF2-40B4-BE49-F238E27FC236}">
                <a16:creationId xmlns:a16="http://schemas.microsoft.com/office/drawing/2014/main" id="{606D1983-41E6-4209-9EC8-0CC15CEF58C7}"/>
              </a:ext>
            </a:extLst>
          </p:cNvPr>
          <p:cNvSpPr/>
          <p:nvPr/>
        </p:nvSpPr>
        <p:spPr>
          <a:xfrm>
            <a:off x="7876874" y="3676202"/>
            <a:ext cx="1853720" cy="91936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cs typeface="Calibri"/>
              </a:rPr>
              <a:t>Duplicate interest received?</a:t>
            </a:r>
          </a:p>
        </p:txBody>
      </p:sp>
      <p:cxnSp>
        <p:nvCxnSpPr>
          <p:cNvPr id="40" name="Straight Arrow Connector 39">
            <a:extLst>
              <a:ext uri="{FF2B5EF4-FFF2-40B4-BE49-F238E27FC236}">
                <a16:creationId xmlns:a16="http://schemas.microsoft.com/office/drawing/2014/main" id="{9C18B3E2-D924-43FF-925F-AF0672F49C3F}"/>
              </a:ext>
            </a:extLst>
          </p:cNvPr>
          <p:cNvCxnSpPr>
            <a:cxnSpLocks/>
          </p:cNvCxnSpPr>
          <p:nvPr/>
        </p:nvCxnSpPr>
        <p:spPr>
          <a:xfrm flipH="1" flipV="1">
            <a:off x="6653840" y="4133007"/>
            <a:ext cx="1213449" cy="153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Flowchart: Process 40">
            <a:extLst>
              <a:ext uri="{FF2B5EF4-FFF2-40B4-BE49-F238E27FC236}">
                <a16:creationId xmlns:a16="http://schemas.microsoft.com/office/drawing/2014/main" id="{DE94F6C9-8209-4A37-A6DE-355E22D7FAE9}"/>
              </a:ext>
            </a:extLst>
          </p:cNvPr>
          <p:cNvSpPr/>
          <p:nvPr/>
        </p:nvSpPr>
        <p:spPr>
          <a:xfrm>
            <a:off x="8068572" y="5209788"/>
            <a:ext cx="1470324" cy="84268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cs typeface="Calibri"/>
              </a:rPr>
              <a:t>Suppress expressing outgoing interest.</a:t>
            </a:r>
          </a:p>
        </p:txBody>
      </p:sp>
      <p:cxnSp>
        <p:nvCxnSpPr>
          <p:cNvPr id="42" name="Straight Arrow Connector 41">
            <a:extLst>
              <a:ext uri="{FF2B5EF4-FFF2-40B4-BE49-F238E27FC236}">
                <a16:creationId xmlns:a16="http://schemas.microsoft.com/office/drawing/2014/main" id="{382326D2-0B35-4AAF-A52F-16059956488D}"/>
              </a:ext>
            </a:extLst>
          </p:cNvPr>
          <p:cNvCxnSpPr>
            <a:cxnSpLocks/>
          </p:cNvCxnSpPr>
          <p:nvPr/>
        </p:nvCxnSpPr>
        <p:spPr>
          <a:xfrm flipH="1">
            <a:off x="8796067" y="4598835"/>
            <a:ext cx="5749" cy="6124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0F028650-FA2A-417D-BA2A-E41F608EB7A3}"/>
              </a:ext>
            </a:extLst>
          </p:cNvPr>
          <p:cNvCxnSpPr>
            <a:cxnSpLocks/>
          </p:cNvCxnSpPr>
          <p:nvPr/>
        </p:nvCxnSpPr>
        <p:spPr>
          <a:xfrm>
            <a:off x="8797023" y="2811249"/>
            <a:ext cx="18212" cy="8568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79F7E9D8-C1BA-4382-8F49-1057CAF10BA7}"/>
              </a:ext>
            </a:extLst>
          </p:cNvPr>
          <p:cNvCxnSpPr>
            <a:cxnSpLocks/>
          </p:cNvCxnSpPr>
          <p:nvPr/>
        </p:nvCxnSpPr>
        <p:spPr>
          <a:xfrm flipV="1">
            <a:off x="6836912" y="2412516"/>
            <a:ext cx="1187571" cy="5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D12ECE3A-3503-4207-A2FE-733D229C835F}"/>
              </a:ext>
            </a:extLst>
          </p:cNvPr>
          <p:cNvSpPr txBox="1"/>
          <p:nvPr/>
        </p:nvSpPr>
        <p:spPr>
          <a:xfrm>
            <a:off x="7192513" y="2124494"/>
            <a:ext cx="605767" cy="27699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dirty="0"/>
              <a:t>yes</a:t>
            </a:r>
          </a:p>
        </p:txBody>
      </p:sp>
      <p:sp>
        <p:nvSpPr>
          <p:cNvPr id="46" name="TextBox 45">
            <a:extLst>
              <a:ext uri="{FF2B5EF4-FFF2-40B4-BE49-F238E27FC236}">
                <a16:creationId xmlns:a16="http://schemas.microsoft.com/office/drawing/2014/main" id="{E2E424D8-52F6-4A30-A6D6-10F045F45415}"/>
              </a:ext>
            </a:extLst>
          </p:cNvPr>
          <p:cNvSpPr txBox="1"/>
          <p:nvPr/>
        </p:nvSpPr>
        <p:spPr>
          <a:xfrm>
            <a:off x="5908135" y="3073399"/>
            <a:ext cx="605767" cy="27699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dirty="0"/>
              <a:t>no</a:t>
            </a:r>
          </a:p>
        </p:txBody>
      </p:sp>
      <p:sp>
        <p:nvSpPr>
          <p:cNvPr id="47" name="TextBox 46">
            <a:extLst>
              <a:ext uri="{FF2B5EF4-FFF2-40B4-BE49-F238E27FC236}">
                <a16:creationId xmlns:a16="http://schemas.microsoft.com/office/drawing/2014/main" id="{75E98AF7-FD01-4BE7-A27E-7DCE70B8EADD}"/>
              </a:ext>
            </a:extLst>
          </p:cNvPr>
          <p:cNvSpPr txBox="1"/>
          <p:nvPr/>
        </p:nvSpPr>
        <p:spPr>
          <a:xfrm>
            <a:off x="8774022" y="4712418"/>
            <a:ext cx="605767" cy="27699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dirty="0"/>
              <a:t>yes</a:t>
            </a:r>
          </a:p>
        </p:txBody>
      </p:sp>
      <p:sp>
        <p:nvSpPr>
          <p:cNvPr id="48" name="TextBox 47">
            <a:extLst>
              <a:ext uri="{FF2B5EF4-FFF2-40B4-BE49-F238E27FC236}">
                <a16:creationId xmlns:a16="http://schemas.microsoft.com/office/drawing/2014/main" id="{1BBAEE20-23C2-4C7F-B0AF-13C16C8F5A87}"/>
              </a:ext>
            </a:extLst>
          </p:cNvPr>
          <p:cNvSpPr txBox="1"/>
          <p:nvPr/>
        </p:nvSpPr>
        <p:spPr>
          <a:xfrm>
            <a:off x="7192512" y="3859361"/>
            <a:ext cx="605767" cy="27699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dirty="0"/>
              <a:t>no</a:t>
            </a:r>
          </a:p>
        </p:txBody>
      </p:sp>
      <p:sp>
        <p:nvSpPr>
          <p:cNvPr id="49" name="TextBox 48">
            <a:extLst>
              <a:ext uri="{FF2B5EF4-FFF2-40B4-BE49-F238E27FC236}">
                <a16:creationId xmlns:a16="http://schemas.microsoft.com/office/drawing/2014/main" id="{067FDB6B-1AFD-4E79-8035-0C50B249C3BF}"/>
              </a:ext>
            </a:extLst>
          </p:cNvPr>
          <p:cNvSpPr txBox="1"/>
          <p:nvPr/>
        </p:nvSpPr>
        <p:spPr>
          <a:xfrm>
            <a:off x="2855342" y="3859360"/>
            <a:ext cx="605767" cy="27699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dirty="0"/>
              <a:t>no</a:t>
            </a:r>
          </a:p>
        </p:txBody>
      </p:sp>
      <p:sp>
        <p:nvSpPr>
          <p:cNvPr id="50" name="TextBox 49">
            <a:extLst>
              <a:ext uri="{FF2B5EF4-FFF2-40B4-BE49-F238E27FC236}">
                <a16:creationId xmlns:a16="http://schemas.microsoft.com/office/drawing/2014/main" id="{343E50E3-3987-4702-835C-244B4FEB133C}"/>
              </a:ext>
            </a:extLst>
          </p:cNvPr>
          <p:cNvSpPr txBox="1"/>
          <p:nvPr/>
        </p:nvSpPr>
        <p:spPr>
          <a:xfrm>
            <a:off x="1614097" y="3073399"/>
            <a:ext cx="605767" cy="27699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200" dirty="0"/>
              <a:t>yes</a:t>
            </a:r>
          </a:p>
        </p:txBody>
      </p:sp>
    </p:spTree>
    <p:extLst>
      <p:ext uri="{BB962C8B-B14F-4D97-AF65-F5344CB8AC3E}">
        <p14:creationId xmlns:p14="http://schemas.microsoft.com/office/powerpoint/2010/main" val="437745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a:extLst>
              <a:ext uri="{FF2B5EF4-FFF2-40B4-BE49-F238E27FC236}">
                <a16:creationId xmlns:a16="http://schemas.microsoft.com/office/drawing/2014/main" id="{A74AAE4D-9932-4299-97F4-BAA1789DA743}"/>
              </a:ext>
            </a:extLst>
          </p:cNvPr>
          <p:cNvCxnSpPr/>
          <p:nvPr/>
        </p:nvCxnSpPr>
        <p:spPr>
          <a:xfrm flipH="1">
            <a:off x="3466860" y="1435819"/>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FFCA236-64FC-49DA-82E9-616ADEECA3F9}"/>
              </a:ext>
            </a:extLst>
          </p:cNvPr>
          <p:cNvCxnSpPr>
            <a:cxnSpLocks/>
          </p:cNvCxnSpPr>
          <p:nvPr/>
        </p:nvCxnSpPr>
        <p:spPr>
          <a:xfrm flipH="1">
            <a:off x="5978105" y="1435818"/>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D03E3759-F849-40B1-BC6D-FB357556F827}"/>
              </a:ext>
            </a:extLst>
          </p:cNvPr>
          <p:cNvCxnSpPr/>
          <p:nvPr/>
        </p:nvCxnSpPr>
        <p:spPr>
          <a:xfrm>
            <a:off x="3491782" y="1464574"/>
            <a:ext cx="1154023" cy="233872"/>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7" name="Rectangle 6">
            <a:extLst>
              <a:ext uri="{FF2B5EF4-FFF2-40B4-BE49-F238E27FC236}">
                <a16:creationId xmlns:a16="http://schemas.microsoft.com/office/drawing/2014/main" id="{10B650F2-BA31-4239-AD87-5E3DF3BAA231}"/>
              </a:ext>
            </a:extLst>
          </p:cNvPr>
          <p:cNvSpPr/>
          <p:nvPr/>
        </p:nvSpPr>
        <p:spPr>
          <a:xfrm>
            <a:off x="3343214" y="1435817"/>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4A22BB54-6560-4DDB-B60E-5F008DE66CB7}"/>
              </a:ext>
            </a:extLst>
          </p:cNvPr>
          <p:cNvSpPr txBox="1"/>
          <p:nvPr/>
        </p:nvSpPr>
        <p:spPr>
          <a:xfrm>
            <a:off x="1144436" y="1333739"/>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Listen for m_listen</a:t>
            </a:r>
            <a:r>
              <a:rPr lang="en-US" sz="1400">
                <a:solidFill>
                  <a:srgbClr val="FF0000"/>
                </a:solidFill>
                <a:cs typeface="Calibri"/>
              </a:rPr>
              <a:t> time.</a:t>
            </a:r>
            <a:endParaRPr lang="en-US" sz="1400">
              <a:solidFill>
                <a:srgbClr val="FF0000"/>
              </a:solidFill>
            </a:endParaRPr>
          </a:p>
        </p:txBody>
      </p:sp>
      <p:sp>
        <p:nvSpPr>
          <p:cNvPr id="18" name="TextBox 17">
            <a:extLst>
              <a:ext uri="{FF2B5EF4-FFF2-40B4-BE49-F238E27FC236}">
                <a16:creationId xmlns:a16="http://schemas.microsoft.com/office/drawing/2014/main" id="{6E893CB1-8572-4577-A374-4CDA6F15FE63}"/>
              </a:ext>
            </a:extLst>
          </p:cNvPr>
          <p:cNvSpPr txBox="1"/>
          <p:nvPr/>
        </p:nvSpPr>
        <p:spPr>
          <a:xfrm>
            <a:off x="3042247" y="1050983"/>
            <a:ext cx="807050"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rPr>
              <a:t>Node</a:t>
            </a:r>
            <a:r>
              <a:rPr lang="en-US" sz="1400">
                <a:solidFill>
                  <a:srgbClr val="000000"/>
                </a:solidFill>
                <a:cs typeface="Calibri"/>
              </a:rPr>
              <a:t> A</a:t>
            </a:r>
          </a:p>
        </p:txBody>
      </p:sp>
      <p:sp>
        <p:nvSpPr>
          <p:cNvPr id="19" name="TextBox 18">
            <a:extLst>
              <a:ext uri="{FF2B5EF4-FFF2-40B4-BE49-F238E27FC236}">
                <a16:creationId xmlns:a16="http://schemas.microsoft.com/office/drawing/2014/main" id="{5BF09F19-76A9-489B-88F0-F305BDF48A1F}"/>
              </a:ext>
            </a:extLst>
          </p:cNvPr>
          <p:cNvSpPr txBox="1"/>
          <p:nvPr/>
        </p:nvSpPr>
        <p:spPr>
          <a:xfrm>
            <a:off x="5117378" y="1022228"/>
            <a:ext cx="1765541"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cs typeface="Calibri"/>
              </a:rPr>
              <a:t>Other Nodes</a:t>
            </a:r>
            <a:endParaRPr lang="en-US" sz="1400" dirty="0">
              <a:solidFill>
                <a:srgbClr val="000000"/>
              </a:solidFill>
              <a:cs typeface="Calibri"/>
            </a:endParaRPr>
          </a:p>
        </p:txBody>
      </p:sp>
    </p:spTree>
    <p:extLst>
      <p:ext uri="{BB962C8B-B14F-4D97-AF65-F5344CB8AC3E}">
        <p14:creationId xmlns:p14="http://schemas.microsoft.com/office/powerpoint/2010/main" val="3271240976"/>
      </p:ext>
    </p:extLst>
  </p:cSld>
  <p:clrMapOvr>
    <a:masterClrMapping/>
  </p:clrMapOvr>
  <p:transition spd="slow">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a:extLst>
              <a:ext uri="{FF2B5EF4-FFF2-40B4-BE49-F238E27FC236}">
                <a16:creationId xmlns:a16="http://schemas.microsoft.com/office/drawing/2014/main" id="{A74AAE4D-9932-4299-97F4-BAA1789DA743}"/>
              </a:ext>
            </a:extLst>
          </p:cNvPr>
          <p:cNvCxnSpPr/>
          <p:nvPr/>
        </p:nvCxnSpPr>
        <p:spPr>
          <a:xfrm flipH="1">
            <a:off x="3466860" y="1435819"/>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FFCA236-64FC-49DA-82E9-616ADEECA3F9}"/>
              </a:ext>
            </a:extLst>
          </p:cNvPr>
          <p:cNvCxnSpPr>
            <a:cxnSpLocks/>
          </p:cNvCxnSpPr>
          <p:nvPr/>
        </p:nvCxnSpPr>
        <p:spPr>
          <a:xfrm flipH="1">
            <a:off x="5978105" y="1435818"/>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D03E3759-F849-40B1-BC6D-FB357556F827}"/>
              </a:ext>
            </a:extLst>
          </p:cNvPr>
          <p:cNvCxnSpPr/>
          <p:nvPr/>
        </p:nvCxnSpPr>
        <p:spPr>
          <a:xfrm>
            <a:off x="3486990" y="1454989"/>
            <a:ext cx="1360097" cy="320135"/>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7" name="Rectangle 6">
            <a:extLst>
              <a:ext uri="{FF2B5EF4-FFF2-40B4-BE49-F238E27FC236}">
                <a16:creationId xmlns:a16="http://schemas.microsoft.com/office/drawing/2014/main" id="{10B650F2-BA31-4239-AD87-5E3DF3BAA231}"/>
              </a:ext>
            </a:extLst>
          </p:cNvPr>
          <p:cNvSpPr/>
          <p:nvPr/>
        </p:nvSpPr>
        <p:spPr>
          <a:xfrm>
            <a:off x="3343214" y="1435817"/>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32F3EAC5-6654-4308-A52F-E87F9ADA49B1}"/>
              </a:ext>
            </a:extLst>
          </p:cNvPr>
          <p:cNvCxnSpPr>
            <a:cxnSpLocks/>
          </p:cNvCxnSpPr>
          <p:nvPr/>
        </p:nvCxnSpPr>
        <p:spPr>
          <a:xfrm flipH="1">
            <a:off x="4799161" y="1632308"/>
            <a:ext cx="1227826" cy="363268"/>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2" name="TextBox 11">
            <a:extLst>
              <a:ext uri="{FF2B5EF4-FFF2-40B4-BE49-F238E27FC236}">
                <a16:creationId xmlns:a16="http://schemas.microsoft.com/office/drawing/2014/main" id="{4A22BB54-6560-4DDB-B60E-5F008DE66CB7}"/>
              </a:ext>
            </a:extLst>
          </p:cNvPr>
          <p:cNvSpPr txBox="1"/>
          <p:nvPr/>
        </p:nvSpPr>
        <p:spPr>
          <a:xfrm>
            <a:off x="1144436" y="1333739"/>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Listen for m_listen</a:t>
            </a:r>
            <a:r>
              <a:rPr lang="en-US" sz="1400">
                <a:solidFill>
                  <a:srgbClr val="FF0000"/>
                </a:solidFill>
                <a:cs typeface="Calibri"/>
              </a:rPr>
              <a:t> time.</a:t>
            </a:r>
            <a:endParaRPr lang="en-US" sz="1400">
              <a:solidFill>
                <a:srgbClr val="FF0000"/>
              </a:solidFill>
            </a:endParaRPr>
          </a:p>
        </p:txBody>
      </p:sp>
      <p:sp>
        <p:nvSpPr>
          <p:cNvPr id="16" name="Rectangle 15">
            <a:extLst>
              <a:ext uri="{FF2B5EF4-FFF2-40B4-BE49-F238E27FC236}">
                <a16:creationId xmlns:a16="http://schemas.microsoft.com/office/drawing/2014/main" id="{EC1A5484-7557-4478-9E8E-63F05F2E9135}"/>
              </a:ext>
            </a:extLst>
          </p:cNvPr>
          <p:cNvSpPr/>
          <p:nvPr/>
        </p:nvSpPr>
        <p:spPr>
          <a:xfrm>
            <a:off x="6007818" y="1646685"/>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6E893CB1-8572-4577-A374-4CDA6F15FE63}"/>
              </a:ext>
            </a:extLst>
          </p:cNvPr>
          <p:cNvSpPr txBox="1"/>
          <p:nvPr/>
        </p:nvSpPr>
        <p:spPr>
          <a:xfrm>
            <a:off x="3042247" y="1050983"/>
            <a:ext cx="807050"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rPr>
              <a:t>Node</a:t>
            </a:r>
            <a:r>
              <a:rPr lang="en-US" sz="1400">
                <a:solidFill>
                  <a:srgbClr val="000000"/>
                </a:solidFill>
                <a:cs typeface="Calibri"/>
              </a:rPr>
              <a:t> A</a:t>
            </a:r>
          </a:p>
        </p:txBody>
      </p:sp>
      <p:sp>
        <p:nvSpPr>
          <p:cNvPr id="19" name="TextBox 18">
            <a:extLst>
              <a:ext uri="{FF2B5EF4-FFF2-40B4-BE49-F238E27FC236}">
                <a16:creationId xmlns:a16="http://schemas.microsoft.com/office/drawing/2014/main" id="{5BF09F19-76A9-489B-88F0-F305BDF48A1F}"/>
              </a:ext>
            </a:extLst>
          </p:cNvPr>
          <p:cNvSpPr txBox="1"/>
          <p:nvPr/>
        </p:nvSpPr>
        <p:spPr>
          <a:xfrm>
            <a:off x="5117378" y="1022228"/>
            <a:ext cx="1765541"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cs typeface="Calibri"/>
              </a:rPr>
              <a:t>Other Nodes</a:t>
            </a:r>
            <a:endParaRPr lang="en-US" sz="1400" dirty="0">
              <a:solidFill>
                <a:srgbClr val="000000"/>
              </a:solidFill>
              <a:cs typeface="Calibri"/>
            </a:endParaRPr>
          </a:p>
        </p:txBody>
      </p:sp>
      <p:sp>
        <p:nvSpPr>
          <p:cNvPr id="13" name="TextBox 12">
            <a:extLst>
              <a:ext uri="{FF2B5EF4-FFF2-40B4-BE49-F238E27FC236}">
                <a16:creationId xmlns:a16="http://schemas.microsoft.com/office/drawing/2014/main" id="{747E7A5E-B327-43DB-A1C9-5C197285BB0B}"/>
              </a:ext>
            </a:extLst>
          </p:cNvPr>
          <p:cNvSpPr txBox="1"/>
          <p:nvPr/>
        </p:nvSpPr>
        <p:spPr>
          <a:xfrm>
            <a:off x="5752476" y="1549982"/>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Listen for m_listen</a:t>
            </a:r>
            <a:r>
              <a:rPr lang="en-US" sz="1400">
                <a:solidFill>
                  <a:srgbClr val="FF0000"/>
                </a:solidFill>
                <a:cs typeface="Calibri"/>
              </a:rPr>
              <a:t> time.</a:t>
            </a:r>
            <a:endParaRPr lang="en-US" sz="1400">
              <a:solidFill>
                <a:srgbClr val="FF0000"/>
              </a:solidFill>
            </a:endParaRPr>
          </a:p>
        </p:txBody>
      </p:sp>
    </p:spTree>
    <p:extLst>
      <p:ext uri="{BB962C8B-B14F-4D97-AF65-F5344CB8AC3E}">
        <p14:creationId xmlns:p14="http://schemas.microsoft.com/office/powerpoint/2010/main" val="1425962324"/>
      </p:ext>
    </p:extLst>
  </p:cSld>
  <p:clrMapOvr>
    <a:masterClrMapping/>
  </p:clrMapOvr>
  <p:transition spd="slow">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Arrow Connector 3">
            <a:extLst>
              <a:ext uri="{FF2B5EF4-FFF2-40B4-BE49-F238E27FC236}">
                <a16:creationId xmlns:a16="http://schemas.microsoft.com/office/drawing/2014/main" id="{A74AAE4D-9932-4299-97F4-BAA1789DA743}"/>
              </a:ext>
            </a:extLst>
          </p:cNvPr>
          <p:cNvCxnSpPr/>
          <p:nvPr/>
        </p:nvCxnSpPr>
        <p:spPr>
          <a:xfrm flipH="1">
            <a:off x="3466860" y="1435819"/>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FFCA236-64FC-49DA-82E9-616ADEECA3F9}"/>
              </a:ext>
            </a:extLst>
          </p:cNvPr>
          <p:cNvCxnSpPr>
            <a:cxnSpLocks/>
          </p:cNvCxnSpPr>
          <p:nvPr/>
        </p:nvCxnSpPr>
        <p:spPr>
          <a:xfrm flipH="1">
            <a:off x="5978105" y="1435818"/>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D03E3759-F849-40B1-BC6D-FB357556F827}"/>
              </a:ext>
            </a:extLst>
          </p:cNvPr>
          <p:cNvCxnSpPr/>
          <p:nvPr/>
        </p:nvCxnSpPr>
        <p:spPr>
          <a:xfrm>
            <a:off x="3491782" y="1454989"/>
            <a:ext cx="2515078" cy="47349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7" name="Rectangle 6">
            <a:extLst>
              <a:ext uri="{FF2B5EF4-FFF2-40B4-BE49-F238E27FC236}">
                <a16:creationId xmlns:a16="http://schemas.microsoft.com/office/drawing/2014/main" id="{10B650F2-BA31-4239-AD87-5E3DF3BAA231}"/>
              </a:ext>
            </a:extLst>
          </p:cNvPr>
          <p:cNvSpPr/>
          <p:nvPr/>
        </p:nvSpPr>
        <p:spPr>
          <a:xfrm>
            <a:off x="3343214" y="1435817"/>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32F3EAC5-6654-4308-A52F-E87F9ADA49B1}"/>
              </a:ext>
            </a:extLst>
          </p:cNvPr>
          <p:cNvCxnSpPr>
            <a:cxnSpLocks/>
          </p:cNvCxnSpPr>
          <p:nvPr/>
        </p:nvCxnSpPr>
        <p:spPr>
          <a:xfrm flipH="1">
            <a:off x="3486029" y="1627516"/>
            <a:ext cx="2540958" cy="732286"/>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1" name="TextBox 10">
            <a:extLst>
              <a:ext uri="{FF2B5EF4-FFF2-40B4-BE49-F238E27FC236}">
                <a16:creationId xmlns:a16="http://schemas.microsoft.com/office/drawing/2014/main" id="{5FE75ADB-4192-46B1-9F46-CC036F9C27A9}"/>
              </a:ext>
            </a:extLst>
          </p:cNvPr>
          <p:cNvSpPr txBox="1"/>
          <p:nvPr/>
        </p:nvSpPr>
        <p:spPr>
          <a:xfrm>
            <a:off x="1154022" y="2225136"/>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m_suppress increased</a:t>
            </a:r>
          </a:p>
        </p:txBody>
      </p:sp>
      <p:sp>
        <p:nvSpPr>
          <p:cNvPr id="12" name="TextBox 11">
            <a:extLst>
              <a:ext uri="{FF2B5EF4-FFF2-40B4-BE49-F238E27FC236}">
                <a16:creationId xmlns:a16="http://schemas.microsoft.com/office/drawing/2014/main" id="{4A22BB54-6560-4DDB-B60E-5F008DE66CB7}"/>
              </a:ext>
            </a:extLst>
          </p:cNvPr>
          <p:cNvSpPr txBox="1"/>
          <p:nvPr/>
        </p:nvSpPr>
        <p:spPr>
          <a:xfrm>
            <a:off x="1144436" y="1333739"/>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Listen for m_listen</a:t>
            </a:r>
            <a:r>
              <a:rPr lang="en-US" sz="1400">
                <a:solidFill>
                  <a:srgbClr val="FF0000"/>
                </a:solidFill>
                <a:cs typeface="Calibri"/>
              </a:rPr>
              <a:t> time.</a:t>
            </a:r>
            <a:endParaRPr lang="en-US" sz="1400">
              <a:solidFill>
                <a:srgbClr val="FF0000"/>
              </a:solidFill>
            </a:endParaRPr>
          </a:p>
        </p:txBody>
      </p:sp>
      <p:sp>
        <p:nvSpPr>
          <p:cNvPr id="16" name="Rectangle 15">
            <a:extLst>
              <a:ext uri="{FF2B5EF4-FFF2-40B4-BE49-F238E27FC236}">
                <a16:creationId xmlns:a16="http://schemas.microsoft.com/office/drawing/2014/main" id="{EC1A5484-7557-4478-9E8E-63F05F2E9135}"/>
              </a:ext>
            </a:extLst>
          </p:cNvPr>
          <p:cNvSpPr/>
          <p:nvPr/>
        </p:nvSpPr>
        <p:spPr>
          <a:xfrm>
            <a:off x="6007818" y="1646685"/>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DE73FB48-CC57-47DE-8A46-A1750CBD82A4}"/>
              </a:ext>
            </a:extLst>
          </p:cNvPr>
          <p:cNvSpPr txBox="1"/>
          <p:nvPr/>
        </p:nvSpPr>
        <p:spPr>
          <a:xfrm>
            <a:off x="6119003" y="1793815"/>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m_suppress increased</a:t>
            </a:r>
            <a:endParaRPr lang="en-US"/>
          </a:p>
        </p:txBody>
      </p:sp>
      <p:sp>
        <p:nvSpPr>
          <p:cNvPr id="18" name="TextBox 17">
            <a:extLst>
              <a:ext uri="{FF2B5EF4-FFF2-40B4-BE49-F238E27FC236}">
                <a16:creationId xmlns:a16="http://schemas.microsoft.com/office/drawing/2014/main" id="{6E893CB1-8572-4577-A374-4CDA6F15FE63}"/>
              </a:ext>
            </a:extLst>
          </p:cNvPr>
          <p:cNvSpPr txBox="1"/>
          <p:nvPr/>
        </p:nvSpPr>
        <p:spPr>
          <a:xfrm>
            <a:off x="3042247" y="1050983"/>
            <a:ext cx="807050"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rPr>
              <a:t>Node</a:t>
            </a:r>
            <a:r>
              <a:rPr lang="en-US" sz="1400">
                <a:solidFill>
                  <a:srgbClr val="000000"/>
                </a:solidFill>
                <a:cs typeface="Calibri"/>
              </a:rPr>
              <a:t> A</a:t>
            </a:r>
          </a:p>
        </p:txBody>
      </p:sp>
      <p:sp>
        <p:nvSpPr>
          <p:cNvPr id="19" name="TextBox 18">
            <a:extLst>
              <a:ext uri="{FF2B5EF4-FFF2-40B4-BE49-F238E27FC236}">
                <a16:creationId xmlns:a16="http://schemas.microsoft.com/office/drawing/2014/main" id="{5BF09F19-76A9-489B-88F0-F305BDF48A1F}"/>
              </a:ext>
            </a:extLst>
          </p:cNvPr>
          <p:cNvSpPr txBox="1"/>
          <p:nvPr/>
        </p:nvSpPr>
        <p:spPr>
          <a:xfrm>
            <a:off x="5117378" y="1022228"/>
            <a:ext cx="1765541"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cs typeface="Calibri"/>
              </a:rPr>
              <a:t>Other Nodes</a:t>
            </a:r>
            <a:endParaRPr lang="en-US" sz="1400" dirty="0">
              <a:solidFill>
                <a:srgbClr val="000000"/>
              </a:solidFill>
              <a:cs typeface="Calibri"/>
            </a:endParaRPr>
          </a:p>
        </p:txBody>
      </p:sp>
    </p:spTree>
    <p:extLst>
      <p:ext uri="{BB962C8B-B14F-4D97-AF65-F5344CB8AC3E}">
        <p14:creationId xmlns:p14="http://schemas.microsoft.com/office/powerpoint/2010/main" val="909272124"/>
      </p:ext>
    </p:extLst>
  </p:cSld>
  <p:clrMapOvr>
    <a:masterClrMapping/>
  </p:clrMapOvr>
  <p:transition spd="slow">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548FCD0-55B2-4114-83A3-8E78BBDFF19D}"/>
              </a:ext>
            </a:extLst>
          </p:cNvPr>
          <p:cNvSpPr/>
          <p:nvPr/>
        </p:nvSpPr>
        <p:spPr>
          <a:xfrm>
            <a:off x="3333629" y="2926269"/>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a:extLst>
              <a:ext uri="{FF2B5EF4-FFF2-40B4-BE49-F238E27FC236}">
                <a16:creationId xmlns:a16="http://schemas.microsoft.com/office/drawing/2014/main" id="{A74AAE4D-9932-4299-97F4-BAA1789DA743}"/>
              </a:ext>
            </a:extLst>
          </p:cNvPr>
          <p:cNvCxnSpPr/>
          <p:nvPr/>
        </p:nvCxnSpPr>
        <p:spPr>
          <a:xfrm flipH="1">
            <a:off x="3466860" y="1435819"/>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FFCA236-64FC-49DA-82E9-616ADEECA3F9}"/>
              </a:ext>
            </a:extLst>
          </p:cNvPr>
          <p:cNvCxnSpPr>
            <a:cxnSpLocks/>
          </p:cNvCxnSpPr>
          <p:nvPr/>
        </p:nvCxnSpPr>
        <p:spPr>
          <a:xfrm flipH="1">
            <a:off x="5978105" y="1435818"/>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D03E3759-F849-40B1-BC6D-FB357556F827}"/>
              </a:ext>
            </a:extLst>
          </p:cNvPr>
          <p:cNvCxnSpPr/>
          <p:nvPr/>
        </p:nvCxnSpPr>
        <p:spPr>
          <a:xfrm>
            <a:off x="3491782" y="1454989"/>
            <a:ext cx="2515078" cy="47349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7" name="Rectangle 6">
            <a:extLst>
              <a:ext uri="{FF2B5EF4-FFF2-40B4-BE49-F238E27FC236}">
                <a16:creationId xmlns:a16="http://schemas.microsoft.com/office/drawing/2014/main" id="{10B650F2-BA31-4239-AD87-5E3DF3BAA231}"/>
              </a:ext>
            </a:extLst>
          </p:cNvPr>
          <p:cNvSpPr/>
          <p:nvPr/>
        </p:nvSpPr>
        <p:spPr>
          <a:xfrm>
            <a:off x="3343214" y="1435817"/>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32F3EAC5-6654-4308-A52F-E87F9ADA49B1}"/>
              </a:ext>
            </a:extLst>
          </p:cNvPr>
          <p:cNvCxnSpPr>
            <a:cxnSpLocks/>
          </p:cNvCxnSpPr>
          <p:nvPr/>
        </p:nvCxnSpPr>
        <p:spPr>
          <a:xfrm flipH="1">
            <a:off x="3486029" y="1627516"/>
            <a:ext cx="2540958" cy="732286"/>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1" name="TextBox 10">
            <a:extLst>
              <a:ext uri="{FF2B5EF4-FFF2-40B4-BE49-F238E27FC236}">
                <a16:creationId xmlns:a16="http://schemas.microsoft.com/office/drawing/2014/main" id="{5FE75ADB-4192-46B1-9F46-CC036F9C27A9}"/>
              </a:ext>
            </a:extLst>
          </p:cNvPr>
          <p:cNvSpPr txBox="1"/>
          <p:nvPr/>
        </p:nvSpPr>
        <p:spPr>
          <a:xfrm>
            <a:off x="1154022" y="2225136"/>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m_suppress increased</a:t>
            </a:r>
          </a:p>
        </p:txBody>
      </p:sp>
      <p:sp>
        <p:nvSpPr>
          <p:cNvPr id="12" name="TextBox 11">
            <a:extLst>
              <a:ext uri="{FF2B5EF4-FFF2-40B4-BE49-F238E27FC236}">
                <a16:creationId xmlns:a16="http://schemas.microsoft.com/office/drawing/2014/main" id="{4A22BB54-6560-4DDB-B60E-5F008DE66CB7}"/>
              </a:ext>
            </a:extLst>
          </p:cNvPr>
          <p:cNvSpPr txBox="1"/>
          <p:nvPr/>
        </p:nvSpPr>
        <p:spPr>
          <a:xfrm>
            <a:off x="1144436" y="1333739"/>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Listen for m_listen</a:t>
            </a:r>
            <a:r>
              <a:rPr lang="en-US" sz="1400">
                <a:solidFill>
                  <a:srgbClr val="FF0000"/>
                </a:solidFill>
                <a:cs typeface="Calibri"/>
              </a:rPr>
              <a:t> time.</a:t>
            </a:r>
            <a:endParaRPr lang="en-US" sz="1400">
              <a:solidFill>
                <a:srgbClr val="FF0000"/>
              </a:solidFill>
            </a:endParaRPr>
          </a:p>
        </p:txBody>
      </p:sp>
      <p:sp>
        <p:nvSpPr>
          <p:cNvPr id="14" name="TextBox 13">
            <a:extLst>
              <a:ext uri="{FF2B5EF4-FFF2-40B4-BE49-F238E27FC236}">
                <a16:creationId xmlns:a16="http://schemas.microsoft.com/office/drawing/2014/main" id="{CAE8BC70-F995-4A3C-BBBF-A54E5596E4A1}"/>
              </a:ext>
            </a:extLst>
          </p:cNvPr>
          <p:cNvSpPr txBox="1"/>
          <p:nvPr/>
        </p:nvSpPr>
        <p:spPr>
          <a:xfrm>
            <a:off x="85306" y="2833778"/>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New interest. Wait up </a:t>
            </a:r>
            <a:r>
              <a:rPr lang="en-US" sz="1400">
                <a:solidFill>
                  <a:srgbClr val="FF0000"/>
                </a:solidFill>
                <a:cs typeface="Calibri"/>
              </a:rPr>
              <a:t>to m_suppress time.</a:t>
            </a:r>
            <a:endParaRPr lang="en-US" sz="1400">
              <a:solidFill>
                <a:srgbClr val="FF0000"/>
              </a:solidFill>
            </a:endParaRPr>
          </a:p>
        </p:txBody>
      </p:sp>
      <p:sp>
        <p:nvSpPr>
          <p:cNvPr id="15" name="Rectangle 14">
            <a:extLst>
              <a:ext uri="{FF2B5EF4-FFF2-40B4-BE49-F238E27FC236}">
                <a16:creationId xmlns:a16="http://schemas.microsoft.com/office/drawing/2014/main" id="{E4EFC335-F5EB-498E-9A59-EACEE7E76F1D}"/>
              </a:ext>
            </a:extLst>
          </p:cNvPr>
          <p:cNvSpPr/>
          <p:nvPr/>
        </p:nvSpPr>
        <p:spPr>
          <a:xfrm>
            <a:off x="3338421" y="2926269"/>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C1A5484-7557-4478-9E8E-63F05F2E9135}"/>
              </a:ext>
            </a:extLst>
          </p:cNvPr>
          <p:cNvSpPr/>
          <p:nvPr/>
        </p:nvSpPr>
        <p:spPr>
          <a:xfrm>
            <a:off x="6007818" y="1646685"/>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DE73FB48-CC57-47DE-8A46-A1750CBD82A4}"/>
              </a:ext>
            </a:extLst>
          </p:cNvPr>
          <p:cNvSpPr txBox="1"/>
          <p:nvPr/>
        </p:nvSpPr>
        <p:spPr>
          <a:xfrm>
            <a:off x="6119003" y="1793815"/>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m_suppress increased</a:t>
            </a:r>
            <a:endParaRPr lang="en-US"/>
          </a:p>
        </p:txBody>
      </p:sp>
      <p:sp>
        <p:nvSpPr>
          <p:cNvPr id="18" name="TextBox 17">
            <a:extLst>
              <a:ext uri="{FF2B5EF4-FFF2-40B4-BE49-F238E27FC236}">
                <a16:creationId xmlns:a16="http://schemas.microsoft.com/office/drawing/2014/main" id="{6E893CB1-8572-4577-A374-4CDA6F15FE63}"/>
              </a:ext>
            </a:extLst>
          </p:cNvPr>
          <p:cNvSpPr txBox="1"/>
          <p:nvPr/>
        </p:nvSpPr>
        <p:spPr>
          <a:xfrm>
            <a:off x="3042247" y="1050983"/>
            <a:ext cx="807050"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rPr>
              <a:t>Node</a:t>
            </a:r>
            <a:r>
              <a:rPr lang="en-US" sz="1400">
                <a:solidFill>
                  <a:srgbClr val="000000"/>
                </a:solidFill>
                <a:cs typeface="Calibri"/>
              </a:rPr>
              <a:t> A</a:t>
            </a:r>
          </a:p>
        </p:txBody>
      </p:sp>
      <p:sp>
        <p:nvSpPr>
          <p:cNvPr id="19" name="TextBox 18">
            <a:extLst>
              <a:ext uri="{FF2B5EF4-FFF2-40B4-BE49-F238E27FC236}">
                <a16:creationId xmlns:a16="http://schemas.microsoft.com/office/drawing/2014/main" id="{5BF09F19-76A9-489B-88F0-F305BDF48A1F}"/>
              </a:ext>
            </a:extLst>
          </p:cNvPr>
          <p:cNvSpPr txBox="1"/>
          <p:nvPr/>
        </p:nvSpPr>
        <p:spPr>
          <a:xfrm>
            <a:off x="5117378" y="1022228"/>
            <a:ext cx="1765541"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cs typeface="Calibri"/>
              </a:rPr>
              <a:t>Other Nodes</a:t>
            </a:r>
            <a:endParaRPr lang="en-US" sz="1400" dirty="0">
              <a:solidFill>
                <a:srgbClr val="000000"/>
              </a:solidFill>
              <a:cs typeface="Calibri"/>
            </a:endParaRPr>
          </a:p>
        </p:txBody>
      </p:sp>
    </p:spTree>
    <p:extLst>
      <p:ext uri="{BB962C8B-B14F-4D97-AF65-F5344CB8AC3E}">
        <p14:creationId xmlns:p14="http://schemas.microsoft.com/office/powerpoint/2010/main" val="1667344117"/>
      </p:ext>
    </p:extLst>
  </p:cSld>
  <p:clrMapOvr>
    <a:masterClrMapping/>
  </p:clrMapOvr>
  <p:transition spd="slow">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548FCD0-55B2-4114-83A3-8E78BBDFF19D}"/>
              </a:ext>
            </a:extLst>
          </p:cNvPr>
          <p:cNvSpPr/>
          <p:nvPr/>
        </p:nvSpPr>
        <p:spPr>
          <a:xfrm>
            <a:off x="3333629" y="2926269"/>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a:extLst>
              <a:ext uri="{FF2B5EF4-FFF2-40B4-BE49-F238E27FC236}">
                <a16:creationId xmlns:a16="http://schemas.microsoft.com/office/drawing/2014/main" id="{A74AAE4D-9932-4299-97F4-BAA1789DA743}"/>
              </a:ext>
            </a:extLst>
          </p:cNvPr>
          <p:cNvCxnSpPr/>
          <p:nvPr/>
        </p:nvCxnSpPr>
        <p:spPr>
          <a:xfrm flipH="1">
            <a:off x="3466860" y="1435819"/>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FFCA236-64FC-49DA-82E9-616ADEECA3F9}"/>
              </a:ext>
            </a:extLst>
          </p:cNvPr>
          <p:cNvCxnSpPr>
            <a:cxnSpLocks/>
          </p:cNvCxnSpPr>
          <p:nvPr/>
        </p:nvCxnSpPr>
        <p:spPr>
          <a:xfrm flipH="1">
            <a:off x="5978105" y="1435818"/>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D03E3759-F849-40B1-BC6D-FB357556F827}"/>
              </a:ext>
            </a:extLst>
          </p:cNvPr>
          <p:cNvCxnSpPr/>
          <p:nvPr/>
        </p:nvCxnSpPr>
        <p:spPr>
          <a:xfrm>
            <a:off x="3491782" y="1454989"/>
            <a:ext cx="2515078" cy="47349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7" name="Rectangle 6">
            <a:extLst>
              <a:ext uri="{FF2B5EF4-FFF2-40B4-BE49-F238E27FC236}">
                <a16:creationId xmlns:a16="http://schemas.microsoft.com/office/drawing/2014/main" id="{10B650F2-BA31-4239-AD87-5E3DF3BAA231}"/>
              </a:ext>
            </a:extLst>
          </p:cNvPr>
          <p:cNvSpPr/>
          <p:nvPr/>
        </p:nvSpPr>
        <p:spPr>
          <a:xfrm>
            <a:off x="3343214" y="1435817"/>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32F3EAC5-6654-4308-A52F-E87F9ADA49B1}"/>
              </a:ext>
            </a:extLst>
          </p:cNvPr>
          <p:cNvCxnSpPr>
            <a:cxnSpLocks/>
          </p:cNvCxnSpPr>
          <p:nvPr/>
        </p:nvCxnSpPr>
        <p:spPr>
          <a:xfrm flipH="1">
            <a:off x="3486029" y="1627516"/>
            <a:ext cx="2540958" cy="732286"/>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1" name="TextBox 10">
            <a:extLst>
              <a:ext uri="{FF2B5EF4-FFF2-40B4-BE49-F238E27FC236}">
                <a16:creationId xmlns:a16="http://schemas.microsoft.com/office/drawing/2014/main" id="{5FE75ADB-4192-46B1-9F46-CC036F9C27A9}"/>
              </a:ext>
            </a:extLst>
          </p:cNvPr>
          <p:cNvSpPr txBox="1"/>
          <p:nvPr/>
        </p:nvSpPr>
        <p:spPr>
          <a:xfrm>
            <a:off x="1154022" y="2225136"/>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m_suppress increased</a:t>
            </a:r>
          </a:p>
        </p:txBody>
      </p:sp>
      <p:sp>
        <p:nvSpPr>
          <p:cNvPr id="12" name="TextBox 11">
            <a:extLst>
              <a:ext uri="{FF2B5EF4-FFF2-40B4-BE49-F238E27FC236}">
                <a16:creationId xmlns:a16="http://schemas.microsoft.com/office/drawing/2014/main" id="{4A22BB54-6560-4DDB-B60E-5F008DE66CB7}"/>
              </a:ext>
            </a:extLst>
          </p:cNvPr>
          <p:cNvSpPr txBox="1"/>
          <p:nvPr/>
        </p:nvSpPr>
        <p:spPr>
          <a:xfrm>
            <a:off x="1144436" y="1333739"/>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Listen for m_listen</a:t>
            </a:r>
            <a:r>
              <a:rPr lang="en-US" sz="1400">
                <a:solidFill>
                  <a:srgbClr val="FF0000"/>
                </a:solidFill>
                <a:cs typeface="Calibri"/>
              </a:rPr>
              <a:t> time.</a:t>
            </a:r>
            <a:endParaRPr lang="en-US" sz="1400">
              <a:solidFill>
                <a:srgbClr val="FF0000"/>
              </a:solidFill>
            </a:endParaRPr>
          </a:p>
        </p:txBody>
      </p:sp>
      <p:cxnSp>
        <p:nvCxnSpPr>
          <p:cNvPr id="13" name="Straight Arrow Connector 12">
            <a:extLst>
              <a:ext uri="{FF2B5EF4-FFF2-40B4-BE49-F238E27FC236}">
                <a16:creationId xmlns:a16="http://schemas.microsoft.com/office/drawing/2014/main" id="{942AC7DC-EE02-44D4-9412-3FE153770833}"/>
              </a:ext>
            </a:extLst>
          </p:cNvPr>
          <p:cNvCxnSpPr>
            <a:cxnSpLocks/>
          </p:cNvCxnSpPr>
          <p:nvPr/>
        </p:nvCxnSpPr>
        <p:spPr>
          <a:xfrm>
            <a:off x="3482196" y="3117969"/>
            <a:ext cx="1000663" cy="243456"/>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4" name="TextBox 13">
            <a:extLst>
              <a:ext uri="{FF2B5EF4-FFF2-40B4-BE49-F238E27FC236}">
                <a16:creationId xmlns:a16="http://schemas.microsoft.com/office/drawing/2014/main" id="{CAE8BC70-F995-4A3C-BBBF-A54E5596E4A1}"/>
              </a:ext>
            </a:extLst>
          </p:cNvPr>
          <p:cNvSpPr txBox="1"/>
          <p:nvPr/>
        </p:nvSpPr>
        <p:spPr>
          <a:xfrm>
            <a:off x="85306" y="2833778"/>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New interest. Wait up </a:t>
            </a:r>
            <a:r>
              <a:rPr lang="en-US" sz="1400">
                <a:solidFill>
                  <a:srgbClr val="FF0000"/>
                </a:solidFill>
                <a:cs typeface="Calibri"/>
              </a:rPr>
              <a:t>to m_suppress time.</a:t>
            </a:r>
            <a:endParaRPr lang="en-US" sz="1400">
              <a:solidFill>
                <a:srgbClr val="FF0000"/>
              </a:solidFill>
            </a:endParaRPr>
          </a:p>
        </p:txBody>
      </p:sp>
      <p:sp>
        <p:nvSpPr>
          <p:cNvPr id="15" name="Rectangle 14">
            <a:extLst>
              <a:ext uri="{FF2B5EF4-FFF2-40B4-BE49-F238E27FC236}">
                <a16:creationId xmlns:a16="http://schemas.microsoft.com/office/drawing/2014/main" id="{E4EFC335-F5EB-498E-9A59-EACEE7E76F1D}"/>
              </a:ext>
            </a:extLst>
          </p:cNvPr>
          <p:cNvSpPr/>
          <p:nvPr/>
        </p:nvSpPr>
        <p:spPr>
          <a:xfrm>
            <a:off x="3338421" y="2926269"/>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C1A5484-7557-4478-9E8E-63F05F2E9135}"/>
              </a:ext>
            </a:extLst>
          </p:cNvPr>
          <p:cNvSpPr/>
          <p:nvPr/>
        </p:nvSpPr>
        <p:spPr>
          <a:xfrm>
            <a:off x="6007818" y="1646685"/>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DE73FB48-CC57-47DE-8A46-A1750CBD82A4}"/>
              </a:ext>
            </a:extLst>
          </p:cNvPr>
          <p:cNvSpPr txBox="1"/>
          <p:nvPr/>
        </p:nvSpPr>
        <p:spPr>
          <a:xfrm>
            <a:off x="6119003" y="1793815"/>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m_suppress increased</a:t>
            </a:r>
            <a:endParaRPr lang="en-US"/>
          </a:p>
        </p:txBody>
      </p:sp>
      <p:sp>
        <p:nvSpPr>
          <p:cNvPr id="18" name="TextBox 17">
            <a:extLst>
              <a:ext uri="{FF2B5EF4-FFF2-40B4-BE49-F238E27FC236}">
                <a16:creationId xmlns:a16="http://schemas.microsoft.com/office/drawing/2014/main" id="{6E893CB1-8572-4577-A374-4CDA6F15FE63}"/>
              </a:ext>
            </a:extLst>
          </p:cNvPr>
          <p:cNvSpPr txBox="1"/>
          <p:nvPr/>
        </p:nvSpPr>
        <p:spPr>
          <a:xfrm>
            <a:off x="3042247" y="1050983"/>
            <a:ext cx="807050"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rPr>
              <a:t>Node</a:t>
            </a:r>
            <a:r>
              <a:rPr lang="en-US" sz="1400">
                <a:solidFill>
                  <a:srgbClr val="000000"/>
                </a:solidFill>
                <a:cs typeface="Calibri"/>
              </a:rPr>
              <a:t> A</a:t>
            </a:r>
          </a:p>
        </p:txBody>
      </p:sp>
      <p:sp>
        <p:nvSpPr>
          <p:cNvPr id="19" name="TextBox 18">
            <a:extLst>
              <a:ext uri="{FF2B5EF4-FFF2-40B4-BE49-F238E27FC236}">
                <a16:creationId xmlns:a16="http://schemas.microsoft.com/office/drawing/2014/main" id="{5BF09F19-76A9-489B-88F0-F305BDF48A1F}"/>
              </a:ext>
            </a:extLst>
          </p:cNvPr>
          <p:cNvSpPr txBox="1"/>
          <p:nvPr/>
        </p:nvSpPr>
        <p:spPr>
          <a:xfrm>
            <a:off x="5117378" y="1022228"/>
            <a:ext cx="1765541"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cs typeface="Calibri"/>
              </a:rPr>
              <a:t>Other Nodes</a:t>
            </a:r>
            <a:endParaRPr lang="en-US" sz="1400" dirty="0">
              <a:solidFill>
                <a:srgbClr val="000000"/>
              </a:solidFill>
              <a:cs typeface="Calibri"/>
            </a:endParaRPr>
          </a:p>
        </p:txBody>
      </p:sp>
    </p:spTree>
    <p:extLst>
      <p:ext uri="{BB962C8B-B14F-4D97-AF65-F5344CB8AC3E}">
        <p14:creationId xmlns:p14="http://schemas.microsoft.com/office/powerpoint/2010/main" val="3242545000"/>
      </p:ext>
    </p:extLst>
  </p:cSld>
  <p:clrMapOvr>
    <a:masterClrMapping/>
  </p:clrMapOvr>
  <p:transition spd="slow">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78E86527-D963-4597-B7B3-4C6AB0BD8D1D}"/>
              </a:ext>
            </a:extLst>
          </p:cNvPr>
          <p:cNvSpPr/>
          <p:nvPr/>
        </p:nvSpPr>
        <p:spPr>
          <a:xfrm>
            <a:off x="6007817" y="3094004"/>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548FCD0-55B2-4114-83A3-8E78BBDFF19D}"/>
              </a:ext>
            </a:extLst>
          </p:cNvPr>
          <p:cNvSpPr/>
          <p:nvPr/>
        </p:nvSpPr>
        <p:spPr>
          <a:xfrm>
            <a:off x="3333629" y="2926269"/>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a:extLst>
              <a:ext uri="{FF2B5EF4-FFF2-40B4-BE49-F238E27FC236}">
                <a16:creationId xmlns:a16="http://schemas.microsoft.com/office/drawing/2014/main" id="{A74AAE4D-9932-4299-97F4-BAA1789DA743}"/>
              </a:ext>
            </a:extLst>
          </p:cNvPr>
          <p:cNvCxnSpPr/>
          <p:nvPr/>
        </p:nvCxnSpPr>
        <p:spPr>
          <a:xfrm flipH="1">
            <a:off x="3466860" y="1435819"/>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FFCA236-64FC-49DA-82E9-616ADEECA3F9}"/>
              </a:ext>
            </a:extLst>
          </p:cNvPr>
          <p:cNvCxnSpPr>
            <a:cxnSpLocks/>
          </p:cNvCxnSpPr>
          <p:nvPr/>
        </p:nvCxnSpPr>
        <p:spPr>
          <a:xfrm flipH="1">
            <a:off x="5978105" y="1435818"/>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D03E3759-F849-40B1-BC6D-FB357556F827}"/>
              </a:ext>
            </a:extLst>
          </p:cNvPr>
          <p:cNvCxnSpPr/>
          <p:nvPr/>
        </p:nvCxnSpPr>
        <p:spPr>
          <a:xfrm>
            <a:off x="3491782" y="1454989"/>
            <a:ext cx="2515078" cy="47349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7" name="Rectangle 6">
            <a:extLst>
              <a:ext uri="{FF2B5EF4-FFF2-40B4-BE49-F238E27FC236}">
                <a16:creationId xmlns:a16="http://schemas.microsoft.com/office/drawing/2014/main" id="{10B650F2-BA31-4239-AD87-5E3DF3BAA231}"/>
              </a:ext>
            </a:extLst>
          </p:cNvPr>
          <p:cNvSpPr/>
          <p:nvPr/>
        </p:nvSpPr>
        <p:spPr>
          <a:xfrm>
            <a:off x="3343214" y="1435817"/>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32F3EAC5-6654-4308-A52F-E87F9ADA49B1}"/>
              </a:ext>
            </a:extLst>
          </p:cNvPr>
          <p:cNvCxnSpPr>
            <a:cxnSpLocks/>
          </p:cNvCxnSpPr>
          <p:nvPr/>
        </p:nvCxnSpPr>
        <p:spPr>
          <a:xfrm flipH="1">
            <a:off x="3486029" y="1627516"/>
            <a:ext cx="2540958" cy="732286"/>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1" name="TextBox 10">
            <a:extLst>
              <a:ext uri="{FF2B5EF4-FFF2-40B4-BE49-F238E27FC236}">
                <a16:creationId xmlns:a16="http://schemas.microsoft.com/office/drawing/2014/main" id="{5FE75ADB-4192-46B1-9F46-CC036F9C27A9}"/>
              </a:ext>
            </a:extLst>
          </p:cNvPr>
          <p:cNvSpPr txBox="1"/>
          <p:nvPr/>
        </p:nvSpPr>
        <p:spPr>
          <a:xfrm>
            <a:off x="1154022" y="2225136"/>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m_suppress increased</a:t>
            </a:r>
          </a:p>
        </p:txBody>
      </p:sp>
      <p:sp>
        <p:nvSpPr>
          <p:cNvPr id="12" name="TextBox 11">
            <a:extLst>
              <a:ext uri="{FF2B5EF4-FFF2-40B4-BE49-F238E27FC236}">
                <a16:creationId xmlns:a16="http://schemas.microsoft.com/office/drawing/2014/main" id="{4A22BB54-6560-4DDB-B60E-5F008DE66CB7}"/>
              </a:ext>
            </a:extLst>
          </p:cNvPr>
          <p:cNvSpPr txBox="1"/>
          <p:nvPr/>
        </p:nvSpPr>
        <p:spPr>
          <a:xfrm>
            <a:off x="1144436" y="1333739"/>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Listen for m_listen</a:t>
            </a:r>
            <a:r>
              <a:rPr lang="en-US" sz="1400">
                <a:solidFill>
                  <a:srgbClr val="FF0000"/>
                </a:solidFill>
                <a:cs typeface="Calibri"/>
              </a:rPr>
              <a:t> time.</a:t>
            </a:r>
            <a:endParaRPr lang="en-US" sz="1400">
              <a:solidFill>
                <a:srgbClr val="FF0000"/>
              </a:solidFill>
            </a:endParaRPr>
          </a:p>
        </p:txBody>
      </p:sp>
      <p:cxnSp>
        <p:nvCxnSpPr>
          <p:cNvPr id="13" name="Straight Arrow Connector 12">
            <a:extLst>
              <a:ext uri="{FF2B5EF4-FFF2-40B4-BE49-F238E27FC236}">
                <a16:creationId xmlns:a16="http://schemas.microsoft.com/office/drawing/2014/main" id="{942AC7DC-EE02-44D4-9412-3FE153770833}"/>
              </a:ext>
            </a:extLst>
          </p:cNvPr>
          <p:cNvCxnSpPr>
            <a:cxnSpLocks/>
          </p:cNvCxnSpPr>
          <p:nvPr/>
        </p:nvCxnSpPr>
        <p:spPr>
          <a:xfrm>
            <a:off x="3486988" y="3117969"/>
            <a:ext cx="1848927" cy="315344"/>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4" name="TextBox 13">
            <a:extLst>
              <a:ext uri="{FF2B5EF4-FFF2-40B4-BE49-F238E27FC236}">
                <a16:creationId xmlns:a16="http://schemas.microsoft.com/office/drawing/2014/main" id="{CAE8BC70-F995-4A3C-BBBF-A54E5596E4A1}"/>
              </a:ext>
            </a:extLst>
          </p:cNvPr>
          <p:cNvSpPr txBox="1"/>
          <p:nvPr/>
        </p:nvSpPr>
        <p:spPr>
          <a:xfrm>
            <a:off x="85306" y="2833778"/>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New interest. Wait up </a:t>
            </a:r>
            <a:r>
              <a:rPr lang="en-US" sz="1400">
                <a:solidFill>
                  <a:srgbClr val="FF0000"/>
                </a:solidFill>
                <a:cs typeface="Calibri"/>
              </a:rPr>
              <a:t>to m_suppress time.</a:t>
            </a:r>
            <a:endParaRPr lang="en-US" sz="1400">
              <a:solidFill>
                <a:srgbClr val="FF0000"/>
              </a:solidFill>
            </a:endParaRPr>
          </a:p>
        </p:txBody>
      </p:sp>
      <p:sp>
        <p:nvSpPr>
          <p:cNvPr id="15" name="Rectangle 14">
            <a:extLst>
              <a:ext uri="{FF2B5EF4-FFF2-40B4-BE49-F238E27FC236}">
                <a16:creationId xmlns:a16="http://schemas.microsoft.com/office/drawing/2014/main" id="{E4EFC335-F5EB-498E-9A59-EACEE7E76F1D}"/>
              </a:ext>
            </a:extLst>
          </p:cNvPr>
          <p:cNvSpPr/>
          <p:nvPr/>
        </p:nvSpPr>
        <p:spPr>
          <a:xfrm>
            <a:off x="3338421" y="2926269"/>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C1A5484-7557-4478-9E8E-63F05F2E9135}"/>
              </a:ext>
            </a:extLst>
          </p:cNvPr>
          <p:cNvSpPr/>
          <p:nvPr/>
        </p:nvSpPr>
        <p:spPr>
          <a:xfrm>
            <a:off x="6007818" y="1646685"/>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DE73FB48-CC57-47DE-8A46-A1750CBD82A4}"/>
              </a:ext>
            </a:extLst>
          </p:cNvPr>
          <p:cNvSpPr txBox="1"/>
          <p:nvPr/>
        </p:nvSpPr>
        <p:spPr>
          <a:xfrm>
            <a:off x="6119003" y="1793815"/>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m_suppress increased</a:t>
            </a:r>
            <a:endParaRPr lang="en-US"/>
          </a:p>
        </p:txBody>
      </p:sp>
      <p:sp>
        <p:nvSpPr>
          <p:cNvPr id="18" name="TextBox 17">
            <a:extLst>
              <a:ext uri="{FF2B5EF4-FFF2-40B4-BE49-F238E27FC236}">
                <a16:creationId xmlns:a16="http://schemas.microsoft.com/office/drawing/2014/main" id="{6E893CB1-8572-4577-A374-4CDA6F15FE63}"/>
              </a:ext>
            </a:extLst>
          </p:cNvPr>
          <p:cNvSpPr txBox="1"/>
          <p:nvPr/>
        </p:nvSpPr>
        <p:spPr>
          <a:xfrm>
            <a:off x="3042247" y="1050983"/>
            <a:ext cx="807050"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rPr>
              <a:t>Node</a:t>
            </a:r>
            <a:r>
              <a:rPr lang="en-US" sz="1400">
                <a:solidFill>
                  <a:srgbClr val="000000"/>
                </a:solidFill>
                <a:cs typeface="Calibri"/>
              </a:rPr>
              <a:t> A</a:t>
            </a:r>
          </a:p>
        </p:txBody>
      </p:sp>
      <p:sp>
        <p:nvSpPr>
          <p:cNvPr id="19" name="TextBox 18">
            <a:extLst>
              <a:ext uri="{FF2B5EF4-FFF2-40B4-BE49-F238E27FC236}">
                <a16:creationId xmlns:a16="http://schemas.microsoft.com/office/drawing/2014/main" id="{5BF09F19-76A9-489B-88F0-F305BDF48A1F}"/>
              </a:ext>
            </a:extLst>
          </p:cNvPr>
          <p:cNvSpPr txBox="1"/>
          <p:nvPr/>
        </p:nvSpPr>
        <p:spPr>
          <a:xfrm>
            <a:off x="5117378" y="1022228"/>
            <a:ext cx="1765541"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cs typeface="Calibri"/>
              </a:rPr>
              <a:t>Other Nodes</a:t>
            </a:r>
            <a:endParaRPr lang="en-US" sz="1400" dirty="0">
              <a:solidFill>
                <a:srgbClr val="000000"/>
              </a:solidFill>
              <a:cs typeface="Calibri"/>
            </a:endParaRPr>
          </a:p>
        </p:txBody>
      </p:sp>
      <p:sp>
        <p:nvSpPr>
          <p:cNvPr id="20" name="Rectangle 19">
            <a:extLst>
              <a:ext uri="{FF2B5EF4-FFF2-40B4-BE49-F238E27FC236}">
                <a16:creationId xmlns:a16="http://schemas.microsoft.com/office/drawing/2014/main" id="{0D82CB16-2402-40D5-BA70-F39752EDF3E3}"/>
              </a:ext>
            </a:extLst>
          </p:cNvPr>
          <p:cNvSpPr/>
          <p:nvPr/>
        </p:nvSpPr>
        <p:spPr>
          <a:xfrm>
            <a:off x="6007817" y="3094004"/>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11CF1E0-B185-4642-955C-D090B889A867}"/>
              </a:ext>
            </a:extLst>
          </p:cNvPr>
          <p:cNvSpPr txBox="1"/>
          <p:nvPr/>
        </p:nvSpPr>
        <p:spPr>
          <a:xfrm>
            <a:off x="6157343" y="3039853"/>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New interest. Wait up </a:t>
            </a:r>
            <a:r>
              <a:rPr lang="en-US" sz="1400">
                <a:solidFill>
                  <a:srgbClr val="FF0000"/>
                </a:solidFill>
                <a:cs typeface="Calibri"/>
              </a:rPr>
              <a:t>to m_suppress time.</a:t>
            </a:r>
          </a:p>
        </p:txBody>
      </p:sp>
    </p:spTree>
    <p:extLst>
      <p:ext uri="{BB962C8B-B14F-4D97-AF65-F5344CB8AC3E}">
        <p14:creationId xmlns:p14="http://schemas.microsoft.com/office/powerpoint/2010/main" val="2856864041"/>
      </p:ext>
    </p:extLst>
  </p:cSld>
  <p:clrMapOvr>
    <a:masterClrMapping/>
  </p:clrMapOvr>
  <p:transition spd="slow">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78E86527-D963-4597-B7B3-4C6AB0BD8D1D}"/>
              </a:ext>
            </a:extLst>
          </p:cNvPr>
          <p:cNvSpPr/>
          <p:nvPr/>
        </p:nvSpPr>
        <p:spPr>
          <a:xfrm>
            <a:off x="6007817" y="3094004"/>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548FCD0-55B2-4114-83A3-8E78BBDFF19D}"/>
              </a:ext>
            </a:extLst>
          </p:cNvPr>
          <p:cNvSpPr/>
          <p:nvPr/>
        </p:nvSpPr>
        <p:spPr>
          <a:xfrm>
            <a:off x="3333629" y="2926269"/>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a:extLst>
              <a:ext uri="{FF2B5EF4-FFF2-40B4-BE49-F238E27FC236}">
                <a16:creationId xmlns:a16="http://schemas.microsoft.com/office/drawing/2014/main" id="{A74AAE4D-9932-4299-97F4-BAA1789DA743}"/>
              </a:ext>
            </a:extLst>
          </p:cNvPr>
          <p:cNvCxnSpPr/>
          <p:nvPr/>
        </p:nvCxnSpPr>
        <p:spPr>
          <a:xfrm flipH="1">
            <a:off x="3466860" y="1435819"/>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FFCA236-64FC-49DA-82E9-616ADEECA3F9}"/>
              </a:ext>
            </a:extLst>
          </p:cNvPr>
          <p:cNvCxnSpPr>
            <a:cxnSpLocks/>
          </p:cNvCxnSpPr>
          <p:nvPr/>
        </p:nvCxnSpPr>
        <p:spPr>
          <a:xfrm flipH="1">
            <a:off x="5978105" y="1435818"/>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D03E3759-F849-40B1-BC6D-FB357556F827}"/>
              </a:ext>
            </a:extLst>
          </p:cNvPr>
          <p:cNvCxnSpPr/>
          <p:nvPr/>
        </p:nvCxnSpPr>
        <p:spPr>
          <a:xfrm>
            <a:off x="3491782" y="1454989"/>
            <a:ext cx="2515078" cy="47349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7" name="Rectangle 6">
            <a:extLst>
              <a:ext uri="{FF2B5EF4-FFF2-40B4-BE49-F238E27FC236}">
                <a16:creationId xmlns:a16="http://schemas.microsoft.com/office/drawing/2014/main" id="{10B650F2-BA31-4239-AD87-5E3DF3BAA231}"/>
              </a:ext>
            </a:extLst>
          </p:cNvPr>
          <p:cNvSpPr/>
          <p:nvPr/>
        </p:nvSpPr>
        <p:spPr>
          <a:xfrm>
            <a:off x="3343214" y="1435817"/>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32F3EAC5-6654-4308-A52F-E87F9ADA49B1}"/>
              </a:ext>
            </a:extLst>
          </p:cNvPr>
          <p:cNvCxnSpPr>
            <a:cxnSpLocks/>
          </p:cNvCxnSpPr>
          <p:nvPr/>
        </p:nvCxnSpPr>
        <p:spPr>
          <a:xfrm flipH="1">
            <a:off x="3486029" y="1627516"/>
            <a:ext cx="2540958" cy="732286"/>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1" name="TextBox 10">
            <a:extLst>
              <a:ext uri="{FF2B5EF4-FFF2-40B4-BE49-F238E27FC236}">
                <a16:creationId xmlns:a16="http://schemas.microsoft.com/office/drawing/2014/main" id="{5FE75ADB-4192-46B1-9F46-CC036F9C27A9}"/>
              </a:ext>
            </a:extLst>
          </p:cNvPr>
          <p:cNvSpPr txBox="1"/>
          <p:nvPr/>
        </p:nvSpPr>
        <p:spPr>
          <a:xfrm>
            <a:off x="1154022" y="2225136"/>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m_suppress increased</a:t>
            </a:r>
          </a:p>
        </p:txBody>
      </p:sp>
      <p:sp>
        <p:nvSpPr>
          <p:cNvPr id="12" name="TextBox 11">
            <a:extLst>
              <a:ext uri="{FF2B5EF4-FFF2-40B4-BE49-F238E27FC236}">
                <a16:creationId xmlns:a16="http://schemas.microsoft.com/office/drawing/2014/main" id="{4A22BB54-6560-4DDB-B60E-5F008DE66CB7}"/>
              </a:ext>
            </a:extLst>
          </p:cNvPr>
          <p:cNvSpPr txBox="1"/>
          <p:nvPr/>
        </p:nvSpPr>
        <p:spPr>
          <a:xfrm>
            <a:off x="1144436" y="1333739"/>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Listen for m_listen</a:t>
            </a:r>
            <a:r>
              <a:rPr lang="en-US" sz="1400">
                <a:solidFill>
                  <a:srgbClr val="FF0000"/>
                </a:solidFill>
                <a:cs typeface="Calibri"/>
              </a:rPr>
              <a:t> time.</a:t>
            </a:r>
            <a:endParaRPr lang="en-US" sz="1400">
              <a:solidFill>
                <a:srgbClr val="FF0000"/>
              </a:solidFill>
            </a:endParaRPr>
          </a:p>
        </p:txBody>
      </p:sp>
      <p:cxnSp>
        <p:nvCxnSpPr>
          <p:cNvPr id="13" name="Straight Arrow Connector 12">
            <a:extLst>
              <a:ext uri="{FF2B5EF4-FFF2-40B4-BE49-F238E27FC236}">
                <a16:creationId xmlns:a16="http://schemas.microsoft.com/office/drawing/2014/main" id="{942AC7DC-EE02-44D4-9412-3FE153770833}"/>
              </a:ext>
            </a:extLst>
          </p:cNvPr>
          <p:cNvCxnSpPr>
            <a:cxnSpLocks/>
          </p:cNvCxnSpPr>
          <p:nvPr/>
        </p:nvCxnSpPr>
        <p:spPr>
          <a:xfrm>
            <a:off x="3482196" y="3117969"/>
            <a:ext cx="2515078" cy="47349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4" name="TextBox 13">
            <a:extLst>
              <a:ext uri="{FF2B5EF4-FFF2-40B4-BE49-F238E27FC236}">
                <a16:creationId xmlns:a16="http://schemas.microsoft.com/office/drawing/2014/main" id="{CAE8BC70-F995-4A3C-BBBF-A54E5596E4A1}"/>
              </a:ext>
            </a:extLst>
          </p:cNvPr>
          <p:cNvSpPr txBox="1"/>
          <p:nvPr/>
        </p:nvSpPr>
        <p:spPr>
          <a:xfrm>
            <a:off x="85306" y="2833778"/>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New interest. Wait up </a:t>
            </a:r>
            <a:r>
              <a:rPr lang="en-US" sz="1400">
                <a:solidFill>
                  <a:srgbClr val="FF0000"/>
                </a:solidFill>
                <a:cs typeface="Calibri"/>
              </a:rPr>
              <a:t>to m_suppress time.</a:t>
            </a:r>
            <a:endParaRPr lang="en-US" sz="1400">
              <a:solidFill>
                <a:srgbClr val="FF0000"/>
              </a:solidFill>
            </a:endParaRPr>
          </a:p>
        </p:txBody>
      </p:sp>
      <p:sp>
        <p:nvSpPr>
          <p:cNvPr id="15" name="Rectangle 14">
            <a:extLst>
              <a:ext uri="{FF2B5EF4-FFF2-40B4-BE49-F238E27FC236}">
                <a16:creationId xmlns:a16="http://schemas.microsoft.com/office/drawing/2014/main" id="{E4EFC335-F5EB-498E-9A59-EACEE7E76F1D}"/>
              </a:ext>
            </a:extLst>
          </p:cNvPr>
          <p:cNvSpPr/>
          <p:nvPr/>
        </p:nvSpPr>
        <p:spPr>
          <a:xfrm>
            <a:off x="3338421" y="2926269"/>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C1A5484-7557-4478-9E8E-63F05F2E9135}"/>
              </a:ext>
            </a:extLst>
          </p:cNvPr>
          <p:cNvSpPr/>
          <p:nvPr/>
        </p:nvSpPr>
        <p:spPr>
          <a:xfrm>
            <a:off x="6007818" y="1646685"/>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DE73FB48-CC57-47DE-8A46-A1750CBD82A4}"/>
              </a:ext>
            </a:extLst>
          </p:cNvPr>
          <p:cNvSpPr txBox="1"/>
          <p:nvPr/>
        </p:nvSpPr>
        <p:spPr>
          <a:xfrm>
            <a:off x="6119003" y="1793815"/>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m_suppress increased</a:t>
            </a:r>
            <a:endParaRPr lang="en-US"/>
          </a:p>
        </p:txBody>
      </p:sp>
      <p:sp>
        <p:nvSpPr>
          <p:cNvPr id="18" name="TextBox 17">
            <a:extLst>
              <a:ext uri="{FF2B5EF4-FFF2-40B4-BE49-F238E27FC236}">
                <a16:creationId xmlns:a16="http://schemas.microsoft.com/office/drawing/2014/main" id="{6E893CB1-8572-4577-A374-4CDA6F15FE63}"/>
              </a:ext>
            </a:extLst>
          </p:cNvPr>
          <p:cNvSpPr txBox="1"/>
          <p:nvPr/>
        </p:nvSpPr>
        <p:spPr>
          <a:xfrm>
            <a:off x="3042247" y="1050983"/>
            <a:ext cx="807050"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rPr>
              <a:t>Node</a:t>
            </a:r>
            <a:r>
              <a:rPr lang="en-US" sz="1400">
                <a:solidFill>
                  <a:srgbClr val="000000"/>
                </a:solidFill>
                <a:cs typeface="Calibri"/>
              </a:rPr>
              <a:t> A</a:t>
            </a:r>
          </a:p>
        </p:txBody>
      </p:sp>
      <p:sp>
        <p:nvSpPr>
          <p:cNvPr id="19" name="TextBox 18">
            <a:extLst>
              <a:ext uri="{FF2B5EF4-FFF2-40B4-BE49-F238E27FC236}">
                <a16:creationId xmlns:a16="http://schemas.microsoft.com/office/drawing/2014/main" id="{5BF09F19-76A9-489B-88F0-F305BDF48A1F}"/>
              </a:ext>
            </a:extLst>
          </p:cNvPr>
          <p:cNvSpPr txBox="1"/>
          <p:nvPr/>
        </p:nvSpPr>
        <p:spPr>
          <a:xfrm>
            <a:off x="5117378" y="1022228"/>
            <a:ext cx="1765541"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cs typeface="Calibri"/>
              </a:rPr>
              <a:t>Other Nodes</a:t>
            </a:r>
            <a:endParaRPr lang="en-US" sz="1400" dirty="0">
              <a:solidFill>
                <a:srgbClr val="000000"/>
              </a:solidFill>
              <a:cs typeface="Calibri"/>
            </a:endParaRPr>
          </a:p>
        </p:txBody>
      </p:sp>
      <p:sp>
        <p:nvSpPr>
          <p:cNvPr id="20" name="Rectangle 19">
            <a:extLst>
              <a:ext uri="{FF2B5EF4-FFF2-40B4-BE49-F238E27FC236}">
                <a16:creationId xmlns:a16="http://schemas.microsoft.com/office/drawing/2014/main" id="{0D82CB16-2402-40D5-BA70-F39752EDF3E3}"/>
              </a:ext>
            </a:extLst>
          </p:cNvPr>
          <p:cNvSpPr/>
          <p:nvPr/>
        </p:nvSpPr>
        <p:spPr>
          <a:xfrm>
            <a:off x="6007817" y="3094004"/>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11CF1E0-B185-4642-955C-D090B889A867}"/>
              </a:ext>
            </a:extLst>
          </p:cNvPr>
          <p:cNvSpPr txBox="1"/>
          <p:nvPr/>
        </p:nvSpPr>
        <p:spPr>
          <a:xfrm>
            <a:off x="6157343" y="3039853"/>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New interest. Wait up </a:t>
            </a:r>
            <a:r>
              <a:rPr lang="en-US" sz="1400">
                <a:solidFill>
                  <a:srgbClr val="FF0000"/>
                </a:solidFill>
                <a:cs typeface="Calibri"/>
              </a:rPr>
              <a:t>to m_suppress time.</a:t>
            </a:r>
          </a:p>
        </p:txBody>
      </p:sp>
      <p:sp>
        <p:nvSpPr>
          <p:cNvPr id="22" name="TextBox 21">
            <a:extLst>
              <a:ext uri="{FF2B5EF4-FFF2-40B4-BE49-F238E27FC236}">
                <a16:creationId xmlns:a16="http://schemas.microsoft.com/office/drawing/2014/main" id="{C76809F5-BDD5-44C9-8440-71D9C1341A85}"/>
              </a:ext>
            </a:extLst>
          </p:cNvPr>
          <p:cNvSpPr txBox="1"/>
          <p:nvPr/>
        </p:nvSpPr>
        <p:spPr>
          <a:xfrm>
            <a:off x="6152550" y="3456796"/>
            <a:ext cx="5038783"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Duplicate interest received.</a:t>
            </a:r>
            <a:r>
              <a:rPr lang="en-US" sz="1400">
                <a:solidFill>
                  <a:srgbClr val="FF0000"/>
                </a:solidFill>
                <a:cs typeface="Calibri"/>
              </a:rPr>
              <a:t>  Suppress this interest.</a:t>
            </a:r>
            <a:endParaRPr lang="en-US"/>
          </a:p>
        </p:txBody>
      </p:sp>
    </p:spTree>
    <p:extLst>
      <p:ext uri="{BB962C8B-B14F-4D97-AF65-F5344CB8AC3E}">
        <p14:creationId xmlns:p14="http://schemas.microsoft.com/office/powerpoint/2010/main" val="4205245146"/>
      </p:ext>
    </p:extLst>
  </p:cSld>
  <p:clrMapOvr>
    <a:masterClrMapping/>
  </p:clrMapOvr>
  <p:transition spd="slow">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78E86527-D963-4597-B7B3-4C6AB0BD8D1D}"/>
              </a:ext>
            </a:extLst>
          </p:cNvPr>
          <p:cNvSpPr/>
          <p:nvPr/>
        </p:nvSpPr>
        <p:spPr>
          <a:xfrm>
            <a:off x="6007817" y="3094004"/>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548FCD0-55B2-4114-83A3-8E78BBDFF19D}"/>
              </a:ext>
            </a:extLst>
          </p:cNvPr>
          <p:cNvSpPr/>
          <p:nvPr/>
        </p:nvSpPr>
        <p:spPr>
          <a:xfrm>
            <a:off x="3333629" y="2926269"/>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a:extLst>
              <a:ext uri="{FF2B5EF4-FFF2-40B4-BE49-F238E27FC236}">
                <a16:creationId xmlns:a16="http://schemas.microsoft.com/office/drawing/2014/main" id="{A74AAE4D-9932-4299-97F4-BAA1789DA743}"/>
              </a:ext>
            </a:extLst>
          </p:cNvPr>
          <p:cNvCxnSpPr/>
          <p:nvPr/>
        </p:nvCxnSpPr>
        <p:spPr>
          <a:xfrm flipH="1">
            <a:off x="3466860" y="1435819"/>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FFCA236-64FC-49DA-82E9-616ADEECA3F9}"/>
              </a:ext>
            </a:extLst>
          </p:cNvPr>
          <p:cNvCxnSpPr>
            <a:cxnSpLocks/>
          </p:cNvCxnSpPr>
          <p:nvPr/>
        </p:nvCxnSpPr>
        <p:spPr>
          <a:xfrm flipH="1">
            <a:off x="5978105" y="1435818"/>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D03E3759-F849-40B1-BC6D-FB357556F827}"/>
              </a:ext>
            </a:extLst>
          </p:cNvPr>
          <p:cNvCxnSpPr/>
          <p:nvPr/>
        </p:nvCxnSpPr>
        <p:spPr>
          <a:xfrm>
            <a:off x="3491782" y="1454989"/>
            <a:ext cx="2515078" cy="47349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7" name="Rectangle 6">
            <a:extLst>
              <a:ext uri="{FF2B5EF4-FFF2-40B4-BE49-F238E27FC236}">
                <a16:creationId xmlns:a16="http://schemas.microsoft.com/office/drawing/2014/main" id="{10B650F2-BA31-4239-AD87-5E3DF3BAA231}"/>
              </a:ext>
            </a:extLst>
          </p:cNvPr>
          <p:cNvSpPr/>
          <p:nvPr/>
        </p:nvSpPr>
        <p:spPr>
          <a:xfrm>
            <a:off x="3343214" y="1435817"/>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32F3EAC5-6654-4308-A52F-E87F9ADA49B1}"/>
              </a:ext>
            </a:extLst>
          </p:cNvPr>
          <p:cNvCxnSpPr>
            <a:cxnSpLocks/>
          </p:cNvCxnSpPr>
          <p:nvPr/>
        </p:nvCxnSpPr>
        <p:spPr>
          <a:xfrm flipH="1">
            <a:off x="3486029" y="1627516"/>
            <a:ext cx="2540958" cy="732286"/>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1" name="TextBox 10">
            <a:extLst>
              <a:ext uri="{FF2B5EF4-FFF2-40B4-BE49-F238E27FC236}">
                <a16:creationId xmlns:a16="http://schemas.microsoft.com/office/drawing/2014/main" id="{5FE75ADB-4192-46B1-9F46-CC036F9C27A9}"/>
              </a:ext>
            </a:extLst>
          </p:cNvPr>
          <p:cNvSpPr txBox="1"/>
          <p:nvPr/>
        </p:nvSpPr>
        <p:spPr>
          <a:xfrm>
            <a:off x="1154022" y="2225136"/>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m_suppress increased</a:t>
            </a:r>
          </a:p>
        </p:txBody>
      </p:sp>
      <p:sp>
        <p:nvSpPr>
          <p:cNvPr id="12" name="TextBox 11">
            <a:extLst>
              <a:ext uri="{FF2B5EF4-FFF2-40B4-BE49-F238E27FC236}">
                <a16:creationId xmlns:a16="http://schemas.microsoft.com/office/drawing/2014/main" id="{4A22BB54-6560-4DDB-B60E-5F008DE66CB7}"/>
              </a:ext>
            </a:extLst>
          </p:cNvPr>
          <p:cNvSpPr txBox="1"/>
          <p:nvPr/>
        </p:nvSpPr>
        <p:spPr>
          <a:xfrm>
            <a:off x="1144436" y="1333739"/>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Listen for m_listen</a:t>
            </a:r>
            <a:r>
              <a:rPr lang="en-US" sz="1400">
                <a:solidFill>
                  <a:srgbClr val="FF0000"/>
                </a:solidFill>
                <a:cs typeface="Calibri"/>
              </a:rPr>
              <a:t> time.</a:t>
            </a:r>
            <a:endParaRPr lang="en-US" sz="1400">
              <a:solidFill>
                <a:srgbClr val="FF0000"/>
              </a:solidFill>
            </a:endParaRPr>
          </a:p>
        </p:txBody>
      </p:sp>
      <p:cxnSp>
        <p:nvCxnSpPr>
          <p:cNvPr id="13" name="Straight Arrow Connector 12">
            <a:extLst>
              <a:ext uri="{FF2B5EF4-FFF2-40B4-BE49-F238E27FC236}">
                <a16:creationId xmlns:a16="http://schemas.microsoft.com/office/drawing/2014/main" id="{942AC7DC-EE02-44D4-9412-3FE153770833}"/>
              </a:ext>
            </a:extLst>
          </p:cNvPr>
          <p:cNvCxnSpPr>
            <a:cxnSpLocks/>
          </p:cNvCxnSpPr>
          <p:nvPr/>
        </p:nvCxnSpPr>
        <p:spPr>
          <a:xfrm>
            <a:off x="3482196" y="3117969"/>
            <a:ext cx="1844135" cy="463909"/>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4" name="TextBox 13">
            <a:extLst>
              <a:ext uri="{FF2B5EF4-FFF2-40B4-BE49-F238E27FC236}">
                <a16:creationId xmlns:a16="http://schemas.microsoft.com/office/drawing/2014/main" id="{CAE8BC70-F995-4A3C-BBBF-A54E5596E4A1}"/>
              </a:ext>
            </a:extLst>
          </p:cNvPr>
          <p:cNvSpPr txBox="1"/>
          <p:nvPr/>
        </p:nvSpPr>
        <p:spPr>
          <a:xfrm>
            <a:off x="85306" y="2833778"/>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New interest. Wait up </a:t>
            </a:r>
            <a:r>
              <a:rPr lang="en-US" sz="1400">
                <a:solidFill>
                  <a:srgbClr val="FF0000"/>
                </a:solidFill>
                <a:cs typeface="Calibri"/>
              </a:rPr>
              <a:t>to m_suppress time.</a:t>
            </a:r>
            <a:endParaRPr lang="en-US" sz="1400">
              <a:solidFill>
                <a:srgbClr val="FF0000"/>
              </a:solidFill>
            </a:endParaRPr>
          </a:p>
        </p:txBody>
      </p:sp>
      <p:sp>
        <p:nvSpPr>
          <p:cNvPr id="15" name="Rectangle 14">
            <a:extLst>
              <a:ext uri="{FF2B5EF4-FFF2-40B4-BE49-F238E27FC236}">
                <a16:creationId xmlns:a16="http://schemas.microsoft.com/office/drawing/2014/main" id="{E4EFC335-F5EB-498E-9A59-EACEE7E76F1D}"/>
              </a:ext>
            </a:extLst>
          </p:cNvPr>
          <p:cNvSpPr/>
          <p:nvPr/>
        </p:nvSpPr>
        <p:spPr>
          <a:xfrm>
            <a:off x="3338421" y="2926269"/>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C1A5484-7557-4478-9E8E-63F05F2E9135}"/>
              </a:ext>
            </a:extLst>
          </p:cNvPr>
          <p:cNvSpPr/>
          <p:nvPr/>
        </p:nvSpPr>
        <p:spPr>
          <a:xfrm>
            <a:off x="6007818" y="1646685"/>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DE73FB48-CC57-47DE-8A46-A1750CBD82A4}"/>
              </a:ext>
            </a:extLst>
          </p:cNvPr>
          <p:cNvSpPr txBox="1"/>
          <p:nvPr/>
        </p:nvSpPr>
        <p:spPr>
          <a:xfrm>
            <a:off x="6119003" y="1793815"/>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m_suppress increased</a:t>
            </a:r>
            <a:endParaRPr lang="en-US"/>
          </a:p>
        </p:txBody>
      </p:sp>
      <p:sp>
        <p:nvSpPr>
          <p:cNvPr id="18" name="TextBox 17">
            <a:extLst>
              <a:ext uri="{FF2B5EF4-FFF2-40B4-BE49-F238E27FC236}">
                <a16:creationId xmlns:a16="http://schemas.microsoft.com/office/drawing/2014/main" id="{6E893CB1-8572-4577-A374-4CDA6F15FE63}"/>
              </a:ext>
            </a:extLst>
          </p:cNvPr>
          <p:cNvSpPr txBox="1"/>
          <p:nvPr/>
        </p:nvSpPr>
        <p:spPr>
          <a:xfrm>
            <a:off x="3042247" y="1050983"/>
            <a:ext cx="807050"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rPr>
              <a:t>Node</a:t>
            </a:r>
            <a:r>
              <a:rPr lang="en-US" sz="1400">
                <a:solidFill>
                  <a:srgbClr val="000000"/>
                </a:solidFill>
                <a:cs typeface="Calibri"/>
              </a:rPr>
              <a:t> A</a:t>
            </a:r>
          </a:p>
        </p:txBody>
      </p:sp>
      <p:sp>
        <p:nvSpPr>
          <p:cNvPr id="19" name="TextBox 18">
            <a:extLst>
              <a:ext uri="{FF2B5EF4-FFF2-40B4-BE49-F238E27FC236}">
                <a16:creationId xmlns:a16="http://schemas.microsoft.com/office/drawing/2014/main" id="{5BF09F19-76A9-489B-88F0-F305BDF48A1F}"/>
              </a:ext>
            </a:extLst>
          </p:cNvPr>
          <p:cNvSpPr txBox="1"/>
          <p:nvPr/>
        </p:nvSpPr>
        <p:spPr>
          <a:xfrm>
            <a:off x="5117378" y="1022228"/>
            <a:ext cx="1765541"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cs typeface="Calibri"/>
              </a:rPr>
              <a:t>Other Nodes</a:t>
            </a:r>
            <a:endParaRPr lang="en-US" sz="1400" dirty="0">
              <a:solidFill>
                <a:srgbClr val="000000"/>
              </a:solidFill>
              <a:cs typeface="Calibri"/>
            </a:endParaRPr>
          </a:p>
        </p:txBody>
      </p:sp>
      <p:sp>
        <p:nvSpPr>
          <p:cNvPr id="20" name="Rectangle 19">
            <a:extLst>
              <a:ext uri="{FF2B5EF4-FFF2-40B4-BE49-F238E27FC236}">
                <a16:creationId xmlns:a16="http://schemas.microsoft.com/office/drawing/2014/main" id="{0D82CB16-2402-40D5-BA70-F39752EDF3E3}"/>
              </a:ext>
            </a:extLst>
          </p:cNvPr>
          <p:cNvSpPr/>
          <p:nvPr/>
        </p:nvSpPr>
        <p:spPr>
          <a:xfrm>
            <a:off x="6007817" y="3094004"/>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11CF1E0-B185-4642-955C-D090B889A867}"/>
              </a:ext>
            </a:extLst>
          </p:cNvPr>
          <p:cNvSpPr txBox="1"/>
          <p:nvPr/>
        </p:nvSpPr>
        <p:spPr>
          <a:xfrm>
            <a:off x="6157343" y="3039853"/>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New interest. Wait up </a:t>
            </a:r>
            <a:r>
              <a:rPr lang="en-US" sz="1400">
                <a:solidFill>
                  <a:srgbClr val="FF0000"/>
                </a:solidFill>
                <a:cs typeface="Calibri"/>
              </a:rPr>
              <a:t>to m_suppress time.</a:t>
            </a:r>
          </a:p>
        </p:txBody>
      </p:sp>
      <p:sp>
        <p:nvSpPr>
          <p:cNvPr id="2" name="TextBox 1">
            <a:extLst>
              <a:ext uri="{FF2B5EF4-FFF2-40B4-BE49-F238E27FC236}">
                <a16:creationId xmlns:a16="http://schemas.microsoft.com/office/drawing/2014/main" id="{0816199C-2BDC-4789-8D65-AE02202EA0B5}"/>
              </a:ext>
            </a:extLst>
          </p:cNvPr>
          <p:cNvSpPr txBox="1"/>
          <p:nvPr/>
        </p:nvSpPr>
        <p:spPr>
          <a:xfrm>
            <a:off x="3909682" y="188343"/>
            <a:ext cx="4497237" cy="46166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a:cs typeface="Calibri"/>
              </a:rPr>
              <a:t>Alternatively</a:t>
            </a:r>
            <a:endParaRPr lang="en-US" sz="2400" dirty="0">
              <a:cs typeface="Calibri"/>
            </a:endParaRPr>
          </a:p>
        </p:txBody>
      </p:sp>
      <p:cxnSp>
        <p:nvCxnSpPr>
          <p:cNvPr id="25" name="Straight Arrow Connector 24">
            <a:extLst>
              <a:ext uri="{FF2B5EF4-FFF2-40B4-BE49-F238E27FC236}">
                <a16:creationId xmlns:a16="http://schemas.microsoft.com/office/drawing/2014/main" id="{2F484B3F-B0AB-4313-A594-502244E6CD3C}"/>
              </a:ext>
            </a:extLst>
          </p:cNvPr>
          <p:cNvCxnSpPr>
            <a:cxnSpLocks/>
          </p:cNvCxnSpPr>
          <p:nvPr/>
        </p:nvCxnSpPr>
        <p:spPr>
          <a:xfrm flipH="1">
            <a:off x="4209689" y="3228195"/>
            <a:ext cx="1788543" cy="511833"/>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030446"/>
      </p:ext>
    </p:extLst>
  </p:cSld>
  <p:clrMapOvr>
    <a:masterClrMapping/>
  </p:clrMapOvr>
  <p:transition spd="slow">
    <p:wipe dir="d"/>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CFEEAC31-5861-4640-87B5-5723E4B8C0D1}"/>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ea typeface="+mj-lt"/>
                <a:cs typeface="+mj-lt"/>
              </a:rPr>
              <a:t>Non-Functional Requirements</a:t>
            </a:r>
            <a:endParaRPr lang="en-US" sz="4000">
              <a:solidFill>
                <a:srgbClr val="FFFFFF"/>
              </a:solidFill>
            </a:endParaRPr>
          </a:p>
        </p:txBody>
      </p:sp>
      <p:sp>
        <p:nvSpPr>
          <p:cNvPr id="3" name="Content Placeholder 2">
            <a:extLst>
              <a:ext uri="{FF2B5EF4-FFF2-40B4-BE49-F238E27FC236}">
                <a16:creationId xmlns:a16="http://schemas.microsoft.com/office/drawing/2014/main" id="{55E03F30-B614-4612-BAB4-3065A86967DB}"/>
              </a:ext>
            </a:extLst>
          </p:cNvPr>
          <p:cNvSpPr>
            <a:spLocks noGrp="1"/>
          </p:cNvSpPr>
          <p:nvPr>
            <p:ph idx="1"/>
          </p:nvPr>
        </p:nvSpPr>
        <p:spPr>
          <a:xfrm>
            <a:off x="5120640" y="804672"/>
            <a:ext cx="6281928" cy="5248656"/>
          </a:xfrm>
        </p:spPr>
        <p:txBody>
          <a:bodyPr vert="horz" lIns="91440" tIns="45720" rIns="91440" bIns="45720" rtlCol="0" anchor="ctr">
            <a:normAutofit/>
          </a:bodyPr>
          <a:lstStyle/>
          <a:p>
            <a:r>
              <a:rPr lang="en-US" sz="2000">
                <a:ea typeface="+mn-lt"/>
                <a:cs typeface="+mn-lt"/>
              </a:rPr>
              <a:t>Ideally, NFD should perform functional requirements without interaction from the application layer.</a:t>
            </a:r>
          </a:p>
          <a:p>
            <a:r>
              <a:rPr lang="en-US" sz="2000">
                <a:cs typeface="Calibri"/>
              </a:rPr>
              <a:t>Minimize adverse effects on delay caused by satisfying functional requirements.</a:t>
            </a:r>
          </a:p>
        </p:txBody>
      </p:sp>
    </p:spTree>
    <p:extLst>
      <p:ext uri="{BB962C8B-B14F-4D97-AF65-F5344CB8AC3E}">
        <p14:creationId xmlns:p14="http://schemas.microsoft.com/office/powerpoint/2010/main" val="20012774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78E86527-D963-4597-B7B3-4C6AB0BD8D1D}"/>
              </a:ext>
            </a:extLst>
          </p:cNvPr>
          <p:cNvSpPr/>
          <p:nvPr/>
        </p:nvSpPr>
        <p:spPr>
          <a:xfrm>
            <a:off x="6007817" y="3094004"/>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548FCD0-55B2-4114-83A3-8E78BBDFF19D}"/>
              </a:ext>
            </a:extLst>
          </p:cNvPr>
          <p:cNvSpPr/>
          <p:nvPr/>
        </p:nvSpPr>
        <p:spPr>
          <a:xfrm>
            <a:off x="3333629" y="2926269"/>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a:extLst>
              <a:ext uri="{FF2B5EF4-FFF2-40B4-BE49-F238E27FC236}">
                <a16:creationId xmlns:a16="http://schemas.microsoft.com/office/drawing/2014/main" id="{A74AAE4D-9932-4299-97F4-BAA1789DA743}"/>
              </a:ext>
            </a:extLst>
          </p:cNvPr>
          <p:cNvCxnSpPr/>
          <p:nvPr/>
        </p:nvCxnSpPr>
        <p:spPr>
          <a:xfrm flipH="1">
            <a:off x="3466860" y="1435819"/>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FFCA236-64FC-49DA-82E9-616ADEECA3F9}"/>
              </a:ext>
            </a:extLst>
          </p:cNvPr>
          <p:cNvCxnSpPr>
            <a:cxnSpLocks/>
          </p:cNvCxnSpPr>
          <p:nvPr/>
        </p:nvCxnSpPr>
        <p:spPr>
          <a:xfrm flipH="1">
            <a:off x="5978105" y="1435818"/>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D03E3759-F849-40B1-BC6D-FB357556F827}"/>
              </a:ext>
            </a:extLst>
          </p:cNvPr>
          <p:cNvCxnSpPr/>
          <p:nvPr/>
        </p:nvCxnSpPr>
        <p:spPr>
          <a:xfrm>
            <a:off x="3491782" y="1454989"/>
            <a:ext cx="2515078" cy="47349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7" name="Rectangle 6">
            <a:extLst>
              <a:ext uri="{FF2B5EF4-FFF2-40B4-BE49-F238E27FC236}">
                <a16:creationId xmlns:a16="http://schemas.microsoft.com/office/drawing/2014/main" id="{10B650F2-BA31-4239-AD87-5E3DF3BAA231}"/>
              </a:ext>
            </a:extLst>
          </p:cNvPr>
          <p:cNvSpPr/>
          <p:nvPr/>
        </p:nvSpPr>
        <p:spPr>
          <a:xfrm>
            <a:off x="3343214" y="1435817"/>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32F3EAC5-6654-4308-A52F-E87F9ADA49B1}"/>
              </a:ext>
            </a:extLst>
          </p:cNvPr>
          <p:cNvCxnSpPr>
            <a:cxnSpLocks/>
          </p:cNvCxnSpPr>
          <p:nvPr/>
        </p:nvCxnSpPr>
        <p:spPr>
          <a:xfrm flipH="1">
            <a:off x="3486029" y="1627516"/>
            <a:ext cx="2540958" cy="732286"/>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1" name="TextBox 10">
            <a:extLst>
              <a:ext uri="{FF2B5EF4-FFF2-40B4-BE49-F238E27FC236}">
                <a16:creationId xmlns:a16="http://schemas.microsoft.com/office/drawing/2014/main" id="{5FE75ADB-4192-46B1-9F46-CC036F9C27A9}"/>
              </a:ext>
            </a:extLst>
          </p:cNvPr>
          <p:cNvSpPr txBox="1"/>
          <p:nvPr/>
        </p:nvSpPr>
        <p:spPr>
          <a:xfrm>
            <a:off x="1154022" y="2225136"/>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m_suppress increased</a:t>
            </a:r>
          </a:p>
        </p:txBody>
      </p:sp>
      <p:sp>
        <p:nvSpPr>
          <p:cNvPr id="12" name="TextBox 11">
            <a:extLst>
              <a:ext uri="{FF2B5EF4-FFF2-40B4-BE49-F238E27FC236}">
                <a16:creationId xmlns:a16="http://schemas.microsoft.com/office/drawing/2014/main" id="{4A22BB54-6560-4DDB-B60E-5F008DE66CB7}"/>
              </a:ext>
            </a:extLst>
          </p:cNvPr>
          <p:cNvSpPr txBox="1"/>
          <p:nvPr/>
        </p:nvSpPr>
        <p:spPr>
          <a:xfrm>
            <a:off x="1144436" y="1333739"/>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Listen for m_listen</a:t>
            </a:r>
            <a:r>
              <a:rPr lang="en-US" sz="1400">
                <a:solidFill>
                  <a:srgbClr val="FF0000"/>
                </a:solidFill>
                <a:cs typeface="Calibri"/>
              </a:rPr>
              <a:t> time.</a:t>
            </a:r>
            <a:endParaRPr lang="en-US" sz="1400">
              <a:solidFill>
                <a:srgbClr val="FF0000"/>
              </a:solidFill>
            </a:endParaRPr>
          </a:p>
        </p:txBody>
      </p:sp>
      <p:cxnSp>
        <p:nvCxnSpPr>
          <p:cNvPr id="13" name="Straight Arrow Connector 12">
            <a:extLst>
              <a:ext uri="{FF2B5EF4-FFF2-40B4-BE49-F238E27FC236}">
                <a16:creationId xmlns:a16="http://schemas.microsoft.com/office/drawing/2014/main" id="{942AC7DC-EE02-44D4-9412-3FE153770833}"/>
              </a:ext>
            </a:extLst>
          </p:cNvPr>
          <p:cNvCxnSpPr>
            <a:cxnSpLocks/>
          </p:cNvCxnSpPr>
          <p:nvPr/>
        </p:nvCxnSpPr>
        <p:spPr>
          <a:xfrm>
            <a:off x="3482196" y="3117969"/>
            <a:ext cx="2529455" cy="684361"/>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4" name="TextBox 13">
            <a:extLst>
              <a:ext uri="{FF2B5EF4-FFF2-40B4-BE49-F238E27FC236}">
                <a16:creationId xmlns:a16="http://schemas.microsoft.com/office/drawing/2014/main" id="{CAE8BC70-F995-4A3C-BBBF-A54E5596E4A1}"/>
              </a:ext>
            </a:extLst>
          </p:cNvPr>
          <p:cNvSpPr txBox="1"/>
          <p:nvPr/>
        </p:nvSpPr>
        <p:spPr>
          <a:xfrm>
            <a:off x="85306" y="2833778"/>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New interest. Wait up </a:t>
            </a:r>
            <a:r>
              <a:rPr lang="en-US" sz="1400">
                <a:solidFill>
                  <a:srgbClr val="FF0000"/>
                </a:solidFill>
                <a:cs typeface="Calibri"/>
              </a:rPr>
              <a:t>to m_suppress time.</a:t>
            </a:r>
            <a:endParaRPr lang="en-US" sz="1400">
              <a:solidFill>
                <a:srgbClr val="FF0000"/>
              </a:solidFill>
            </a:endParaRPr>
          </a:p>
        </p:txBody>
      </p:sp>
      <p:sp>
        <p:nvSpPr>
          <p:cNvPr id="15" name="Rectangle 14">
            <a:extLst>
              <a:ext uri="{FF2B5EF4-FFF2-40B4-BE49-F238E27FC236}">
                <a16:creationId xmlns:a16="http://schemas.microsoft.com/office/drawing/2014/main" id="{E4EFC335-F5EB-498E-9A59-EACEE7E76F1D}"/>
              </a:ext>
            </a:extLst>
          </p:cNvPr>
          <p:cNvSpPr/>
          <p:nvPr/>
        </p:nvSpPr>
        <p:spPr>
          <a:xfrm>
            <a:off x="3338421" y="2926269"/>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C1A5484-7557-4478-9E8E-63F05F2E9135}"/>
              </a:ext>
            </a:extLst>
          </p:cNvPr>
          <p:cNvSpPr/>
          <p:nvPr/>
        </p:nvSpPr>
        <p:spPr>
          <a:xfrm>
            <a:off x="6007818" y="1646685"/>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DE73FB48-CC57-47DE-8A46-A1750CBD82A4}"/>
              </a:ext>
            </a:extLst>
          </p:cNvPr>
          <p:cNvSpPr txBox="1"/>
          <p:nvPr/>
        </p:nvSpPr>
        <p:spPr>
          <a:xfrm>
            <a:off x="6119003" y="1793815"/>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m_suppress increased</a:t>
            </a:r>
            <a:endParaRPr lang="en-US"/>
          </a:p>
        </p:txBody>
      </p:sp>
      <p:sp>
        <p:nvSpPr>
          <p:cNvPr id="18" name="TextBox 17">
            <a:extLst>
              <a:ext uri="{FF2B5EF4-FFF2-40B4-BE49-F238E27FC236}">
                <a16:creationId xmlns:a16="http://schemas.microsoft.com/office/drawing/2014/main" id="{6E893CB1-8572-4577-A374-4CDA6F15FE63}"/>
              </a:ext>
            </a:extLst>
          </p:cNvPr>
          <p:cNvSpPr txBox="1"/>
          <p:nvPr/>
        </p:nvSpPr>
        <p:spPr>
          <a:xfrm>
            <a:off x="3042247" y="1050983"/>
            <a:ext cx="807050"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rPr>
              <a:t>Node</a:t>
            </a:r>
            <a:r>
              <a:rPr lang="en-US" sz="1400">
                <a:solidFill>
                  <a:srgbClr val="000000"/>
                </a:solidFill>
                <a:cs typeface="Calibri"/>
              </a:rPr>
              <a:t> A</a:t>
            </a:r>
          </a:p>
        </p:txBody>
      </p:sp>
      <p:sp>
        <p:nvSpPr>
          <p:cNvPr id="19" name="TextBox 18">
            <a:extLst>
              <a:ext uri="{FF2B5EF4-FFF2-40B4-BE49-F238E27FC236}">
                <a16:creationId xmlns:a16="http://schemas.microsoft.com/office/drawing/2014/main" id="{5BF09F19-76A9-489B-88F0-F305BDF48A1F}"/>
              </a:ext>
            </a:extLst>
          </p:cNvPr>
          <p:cNvSpPr txBox="1"/>
          <p:nvPr/>
        </p:nvSpPr>
        <p:spPr>
          <a:xfrm>
            <a:off x="5117378" y="1022228"/>
            <a:ext cx="1765541"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cs typeface="Calibri"/>
              </a:rPr>
              <a:t>Other Nodes</a:t>
            </a:r>
            <a:endParaRPr lang="en-US" sz="1400" dirty="0">
              <a:solidFill>
                <a:srgbClr val="000000"/>
              </a:solidFill>
              <a:cs typeface="Calibri"/>
            </a:endParaRPr>
          </a:p>
        </p:txBody>
      </p:sp>
      <p:sp>
        <p:nvSpPr>
          <p:cNvPr id="20" name="Rectangle 19">
            <a:extLst>
              <a:ext uri="{FF2B5EF4-FFF2-40B4-BE49-F238E27FC236}">
                <a16:creationId xmlns:a16="http://schemas.microsoft.com/office/drawing/2014/main" id="{0D82CB16-2402-40D5-BA70-F39752EDF3E3}"/>
              </a:ext>
            </a:extLst>
          </p:cNvPr>
          <p:cNvSpPr/>
          <p:nvPr/>
        </p:nvSpPr>
        <p:spPr>
          <a:xfrm>
            <a:off x="6007817" y="3094004"/>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11CF1E0-B185-4642-955C-D090B889A867}"/>
              </a:ext>
            </a:extLst>
          </p:cNvPr>
          <p:cNvSpPr txBox="1"/>
          <p:nvPr/>
        </p:nvSpPr>
        <p:spPr>
          <a:xfrm>
            <a:off x="6157343" y="3039853"/>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New interest. Wait up </a:t>
            </a:r>
            <a:r>
              <a:rPr lang="en-US" sz="1400">
                <a:solidFill>
                  <a:srgbClr val="FF0000"/>
                </a:solidFill>
                <a:cs typeface="Calibri"/>
              </a:rPr>
              <a:t>to m_suppress time.</a:t>
            </a:r>
          </a:p>
        </p:txBody>
      </p:sp>
      <p:sp>
        <p:nvSpPr>
          <p:cNvPr id="2" name="TextBox 1">
            <a:extLst>
              <a:ext uri="{FF2B5EF4-FFF2-40B4-BE49-F238E27FC236}">
                <a16:creationId xmlns:a16="http://schemas.microsoft.com/office/drawing/2014/main" id="{0816199C-2BDC-4789-8D65-AE02202EA0B5}"/>
              </a:ext>
            </a:extLst>
          </p:cNvPr>
          <p:cNvSpPr txBox="1"/>
          <p:nvPr/>
        </p:nvSpPr>
        <p:spPr>
          <a:xfrm>
            <a:off x="3909682" y="188343"/>
            <a:ext cx="4497237" cy="46166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a:cs typeface="Calibri"/>
              </a:rPr>
              <a:t>Alternatively</a:t>
            </a:r>
            <a:endParaRPr lang="en-US" sz="2400" dirty="0">
              <a:cs typeface="Calibri"/>
            </a:endParaRPr>
          </a:p>
        </p:txBody>
      </p:sp>
      <p:cxnSp>
        <p:nvCxnSpPr>
          <p:cNvPr id="25" name="Straight Arrow Connector 24">
            <a:extLst>
              <a:ext uri="{FF2B5EF4-FFF2-40B4-BE49-F238E27FC236}">
                <a16:creationId xmlns:a16="http://schemas.microsoft.com/office/drawing/2014/main" id="{2F484B3F-B0AB-4313-A594-502244E6CD3C}"/>
              </a:ext>
            </a:extLst>
          </p:cNvPr>
          <p:cNvCxnSpPr>
            <a:cxnSpLocks/>
          </p:cNvCxnSpPr>
          <p:nvPr/>
        </p:nvCxnSpPr>
        <p:spPr>
          <a:xfrm flipH="1">
            <a:off x="3466859" y="3223403"/>
            <a:ext cx="2526581" cy="737077"/>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22" name="TextBox 21">
            <a:extLst>
              <a:ext uri="{FF2B5EF4-FFF2-40B4-BE49-F238E27FC236}">
                <a16:creationId xmlns:a16="http://schemas.microsoft.com/office/drawing/2014/main" id="{422D899D-2AAD-4913-A9B2-BDBABFF73B36}"/>
              </a:ext>
            </a:extLst>
          </p:cNvPr>
          <p:cNvSpPr txBox="1"/>
          <p:nvPr/>
        </p:nvSpPr>
        <p:spPr>
          <a:xfrm>
            <a:off x="6157342" y="3662871"/>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m_suppress increased</a:t>
            </a:r>
            <a:endParaRPr lang="en-US"/>
          </a:p>
        </p:txBody>
      </p:sp>
      <p:sp>
        <p:nvSpPr>
          <p:cNvPr id="26" name="TextBox 25">
            <a:extLst>
              <a:ext uri="{FF2B5EF4-FFF2-40B4-BE49-F238E27FC236}">
                <a16:creationId xmlns:a16="http://schemas.microsoft.com/office/drawing/2014/main" id="{5D412A5A-FCBF-4662-AE2E-0813D78476FF}"/>
              </a:ext>
            </a:extLst>
          </p:cNvPr>
          <p:cNvSpPr txBox="1"/>
          <p:nvPr/>
        </p:nvSpPr>
        <p:spPr>
          <a:xfrm>
            <a:off x="1144436" y="3816230"/>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m_suppress increased</a:t>
            </a:r>
          </a:p>
        </p:txBody>
      </p:sp>
    </p:spTree>
    <p:extLst>
      <p:ext uri="{BB962C8B-B14F-4D97-AF65-F5344CB8AC3E}">
        <p14:creationId xmlns:p14="http://schemas.microsoft.com/office/powerpoint/2010/main" val="3247607642"/>
      </p:ext>
    </p:extLst>
  </p:cSld>
  <p:clrMapOvr>
    <a:masterClrMapping/>
  </p:clrMapOvr>
  <p:transition spd="slow">
    <p:wipe dir="d"/>
  </p:transition>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78E86527-D963-4597-B7B3-4C6AB0BD8D1D}"/>
              </a:ext>
            </a:extLst>
          </p:cNvPr>
          <p:cNvSpPr/>
          <p:nvPr/>
        </p:nvSpPr>
        <p:spPr>
          <a:xfrm>
            <a:off x="6007817" y="3094004"/>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548FCD0-55B2-4114-83A3-8E78BBDFF19D}"/>
              </a:ext>
            </a:extLst>
          </p:cNvPr>
          <p:cNvSpPr/>
          <p:nvPr/>
        </p:nvSpPr>
        <p:spPr>
          <a:xfrm>
            <a:off x="3333629" y="2926269"/>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a:extLst>
              <a:ext uri="{FF2B5EF4-FFF2-40B4-BE49-F238E27FC236}">
                <a16:creationId xmlns:a16="http://schemas.microsoft.com/office/drawing/2014/main" id="{A74AAE4D-9932-4299-97F4-BAA1789DA743}"/>
              </a:ext>
            </a:extLst>
          </p:cNvPr>
          <p:cNvCxnSpPr/>
          <p:nvPr/>
        </p:nvCxnSpPr>
        <p:spPr>
          <a:xfrm flipH="1">
            <a:off x="3466860" y="1435819"/>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FFCA236-64FC-49DA-82E9-616ADEECA3F9}"/>
              </a:ext>
            </a:extLst>
          </p:cNvPr>
          <p:cNvCxnSpPr>
            <a:cxnSpLocks/>
          </p:cNvCxnSpPr>
          <p:nvPr/>
        </p:nvCxnSpPr>
        <p:spPr>
          <a:xfrm flipH="1">
            <a:off x="5978105" y="1435818"/>
            <a:ext cx="34506" cy="4566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D03E3759-F849-40B1-BC6D-FB357556F827}"/>
              </a:ext>
            </a:extLst>
          </p:cNvPr>
          <p:cNvCxnSpPr/>
          <p:nvPr/>
        </p:nvCxnSpPr>
        <p:spPr>
          <a:xfrm>
            <a:off x="3491782" y="1454989"/>
            <a:ext cx="2515078" cy="47349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7" name="Rectangle 6">
            <a:extLst>
              <a:ext uri="{FF2B5EF4-FFF2-40B4-BE49-F238E27FC236}">
                <a16:creationId xmlns:a16="http://schemas.microsoft.com/office/drawing/2014/main" id="{10B650F2-BA31-4239-AD87-5E3DF3BAA231}"/>
              </a:ext>
            </a:extLst>
          </p:cNvPr>
          <p:cNvSpPr/>
          <p:nvPr/>
        </p:nvSpPr>
        <p:spPr>
          <a:xfrm>
            <a:off x="3343214" y="1435817"/>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32F3EAC5-6654-4308-A52F-E87F9ADA49B1}"/>
              </a:ext>
            </a:extLst>
          </p:cNvPr>
          <p:cNvCxnSpPr>
            <a:cxnSpLocks/>
          </p:cNvCxnSpPr>
          <p:nvPr/>
        </p:nvCxnSpPr>
        <p:spPr>
          <a:xfrm flipH="1">
            <a:off x="3486029" y="1627516"/>
            <a:ext cx="2540958" cy="732286"/>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1" name="TextBox 10">
            <a:extLst>
              <a:ext uri="{FF2B5EF4-FFF2-40B4-BE49-F238E27FC236}">
                <a16:creationId xmlns:a16="http://schemas.microsoft.com/office/drawing/2014/main" id="{5FE75ADB-4192-46B1-9F46-CC036F9C27A9}"/>
              </a:ext>
            </a:extLst>
          </p:cNvPr>
          <p:cNvSpPr txBox="1"/>
          <p:nvPr/>
        </p:nvSpPr>
        <p:spPr>
          <a:xfrm>
            <a:off x="1154022" y="2225136"/>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m_suppress increased</a:t>
            </a:r>
          </a:p>
        </p:txBody>
      </p:sp>
      <p:sp>
        <p:nvSpPr>
          <p:cNvPr id="12" name="TextBox 11">
            <a:extLst>
              <a:ext uri="{FF2B5EF4-FFF2-40B4-BE49-F238E27FC236}">
                <a16:creationId xmlns:a16="http://schemas.microsoft.com/office/drawing/2014/main" id="{4A22BB54-6560-4DDB-B60E-5F008DE66CB7}"/>
              </a:ext>
            </a:extLst>
          </p:cNvPr>
          <p:cNvSpPr txBox="1"/>
          <p:nvPr/>
        </p:nvSpPr>
        <p:spPr>
          <a:xfrm>
            <a:off x="1144436" y="1333739"/>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Listen for m_listen</a:t>
            </a:r>
            <a:r>
              <a:rPr lang="en-US" sz="1400">
                <a:solidFill>
                  <a:srgbClr val="FF0000"/>
                </a:solidFill>
                <a:cs typeface="Calibri"/>
              </a:rPr>
              <a:t> time.</a:t>
            </a:r>
            <a:endParaRPr lang="en-US" sz="1400">
              <a:solidFill>
                <a:srgbClr val="FF0000"/>
              </a:solidFill>
            </a:endParaRPr>
          </a:p>
        </p:txBody>
      </p:sp>
      <p:cxnSp>
        <p:nvCxnSpPr>
          <p:cNvPr id="13" name="Straight Arrow Connector 12">
            <a:extLst>
              <a:ext uri="{FF2B5EF4-FFF2-40B4-BE49-F238E27FC236}">
                <a16:creationId xmlns:a16="http://schemas.microsoft.com/office/drawing/2014/main" id="{942AC7DC-EE02-44D4-9412-3FE153770833}"/>
              </a:ext>
            </a:extLst>
          </p:cNvPr>
          <p:cNvCxnSpPr>
            <a:cxnSpLocks/>
          </p:cNvCxnSpPr>
          <p:nvPr/>
        </p:nvCxnSpPr>
        <p:spPr>
          <a:xfrm>
            <a:off x="3482196" y="3117969"/>
            <a:ext cx="2529455" cy="684361"/>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4" name="TextBox 13">
            <a:extLst>
              <a:ext uri="{FF2B5EF4-FFF2-40B4-BE49-F238E27FC236}">
                <a16:creationId xmlns:a16="http://schemas.microsoft.com/office/drawing/2014/main" id="{CAE8BC70-F995-4A3C-BBBF-A54E5596E4A1}"/>
              </a:ext>
            </a:extLst>
          </p:cNvPr>
          <p:cNvSpPr txBox="1"/>
          <p:nvPr/>
        </p:nvSpPr>
        <p:spPr>
          <a:xfrm>
            <a:off x="85306" y="2833778"/>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New interest. Wait up </a:t>
            </a:r>
            <a:r>
              <a:rPr lang="en-US" sz="1400">
                <a:solidFill>
                  <a:srgbClr val="FF0000"/>
                </a:solidFill>
                <a:cs typeface="Calibri"/>
              </a:rPr>
              <a:t>to m_suppress time.</a:t>
            </a:r>
            <a:endParaRPr lang="en-US" sz="1400">
              <a:solidFill>
                <a:srgbClr val="FF0000"/>
              </a:solidFill>
            </a:endParaRPr>
          </a:p>
        </p:txBody>
      </p:sp>
      <p:sp>
        <p:nvSpPr>
          <p:cNvPr id="15" name="Rectangle 14">
            <a:extLst>
              <a:ext uri="{FF2B5EF4-FFF2-40B4-BE49-F238E27FC236}">
                <a16:creationId xmlns:a16="http://schemas.microsoft.com/office/drawing/2014/main" id="{E4EFC335-F5EB-498E-9A59-EACEE7E76F1D}"/>
              </a:ext>
            </a:extLst>
          </p:cNvPr>
          <p:cNvSpPr/>
          <p:nvPr/>
        </p:nvSpPr>
        <p:spPr>
          <a:xfrm>
            <a:off x="3338421" y="2926269"/>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C1A5484-7557-4478-9E8E-63F05F2E9135}"/>
              </a:ext>
            </a:extLst>
          </p:cNvPr>
          <p:cNvSpPr/>
          <p:nvPr/>
        </p:nvSpPr>
        <p:spPr>
          <a:xfrm>
            <a:off x="6007818" y="1646685"/>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DE73FB48-CC57-47DE-8A46-A1750CBD82A4}"/>
              </a:ext>
            </a:extLst>
          </p:cNvPr>
          <p:cNvSpPr txBox="1"/>
          <p:nvPr/>
        </p:nvSpPr>
        <p:spPr>
          <a:xfrm>
            <a:off x="6119003" y="1793815"/>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m_suppress increased</a:t>
            </a:r>
            <a:endParaRPr lang="en-US"/>
          </a:p>
        </p:txBody>
      </p:sp>
      <p:sp>
        <p:nvSpPr>
          <p:cNvPr id="18" name="TextBox 17">
            <a:extLst>
              <a:ext uri="{FF2B5EF4-FFF2-40B4-BE49-F238E27FC236}">
                <a16:creationId xmlns:a16="http://schemas.microsoft.com/office/drawing/2014/main" id="{6E893CB1-8572-4577-A374-4CDA6F15FE63}"/>
              </a:ext>
            </a:extLst>
          </p:cNvPr>
          <p:cNvSpPr txBox="1"/>
          <p:nvPr/>
        </p:nvSpPr>
        <p:spPr>
          <a:xfrm>
            <a:off x="3042247" y="1050983"/>
            <a:ext cx="807050"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rPr>
              <a:t>Node</a:t>
            </a:r>
            <a:r>
              <a:rPr lang="en-US" sz="1400">
                <a:solidFill>
                  <a:srgbClr val="000000"/>
                </a:solidFill>
                <a:cs typeface="Calibri"/>
              </a:rPr>
              <a:t> A</a:t>
            </a:r>
          </a:p>
        </p:txBody>
      </p:sp>
      <p:sp>
        <p:nvSpPr>
          <p:cNvPr id="19" name="TextBox 18">
            <a:extLst>
              <a:ext uri="{FF2B5EF4-FFF2-40B4-BE49-F238E27FC236}">
                <a16:creationId xmlns:a16="http://schemas.microsoft.com/office/drawing/2014/main" id="{5BF09F19-76A9-489B-88F0-F305BDF48A1F}"/>
              </a:ext>
            </a:extLst>
          </p:cNvPr>
          <p:cNvSpPr txBox="1"/>
          <p:nvPr/>
        </p:nvSpPr>
        <p:spPr>
          <a:xfrm>
            <a:off x="5117378" y="1022228"/>
            <a:ext cx="1765541" cy="307777"/>
          </a:xfrm>
          <a:prstGeom prst="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400">
                <a:solidFill>
                  <a:srgbClr val="000000"/>
                </a:solidFill>
                <a:cs typeface="Calibri"/>
              </a:rPr>
              <a:t>Other Nodes</a:t>
            </a:r>
            <a:endParaRPr lang="en-US" sz="1400" dirty="0">
              <a:solidFill>
                <a:srgbClr val="000000"/>
              </a:solidFill>
              <a:cs typeface="Calibri"/>
            </a:endParaRPr>
          </a:p>
        </p:txBody>
      </p:sp>
      <p:sp>
        <p:nvSpPr>
          <p:cNvPr id="20" name="Rectangle 19">
            <a:extLst>
              <a:ext uri="{FF2B5EF4-FFF2-40B4-BE49-F238E27FC236}">
                <a16:creationId xmlns:a16="http://schemas.microsoft.com/office/drawing/2014/main" id="{0D82CB16-2402-40D5-BA70-F39752EDF3E3}"/>
              </a:ext>
            </a:extLst>
          </p:cNvPr>
          <p:cNvSpPr/>
          <p:nvPr/>
        </p:nvSpPr>
        <p:spPr>
          <a:xfrm>
            <a:off x="6007817" y="3094004"/>
            <a:ext cx="152400" cy="72749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11CF1E0-B185-4642-955C-D090B889A867}"/>
              </a:ext>
            </a:extLst>
          </p:cNvPr>
          <p:cNvSpPr txBox="1"/>
          <p:nvPr/>
        </p:nvSpPr>
        <p:spPr>
          <a:xfrm>
            <a:off x="6157343" y="3039853"/>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New interest. Wait up </a:t>
            </a:r>
            <a:r>
              <a:rPr lang="en-US" sz="1400">
                <a:solidFill>
                  <a:srgbClr val="FF0000"/>
                </a:solidFill>
                <a:cs typeface="Calibri"/>
              </a:rPr>
              <a:t>to m_suppress time.</a:t>
            </a:r>
          </a:p>
        </p:txBody>
      </p:sp>
      <p:sp>
        <p:nvSpPr>
          <p:cNvPr id="2" name="TextBox 1">
            <a:extLst>
              <a:ext uri="{FF2B5EF4-FFF2-40B4-BE49-F238E27FC236}">
                <a16:creationId xmlns:a16="http://schemas.microsoft.com/office/drawing/2014/main" id="{0816199C-2BDC-4789-8D65-AE02202EA0B5}"/>
              </a:ext>
            </a:extLst>
          </p:cNvPr>
          <p:cNvSpPr txBox="1"/>
          <p:nvPr/>
        </p:nvSpPr>
        <p:spPr>
          <a:xfrm>
            <a:off x="3909682" y="188343"/>
            <a:ext cx="4497237" cy="46166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a:cs typeface="Calibri"/>
              </a:rPr>
              <a:t>Alternatively</a:t>
            </a:r>
            <a:endParaRPr lang="en-US" sz="2400" dirty="0">
              <a:cs typeface="Calibri"/>
            </a:endParaRPr>
          </a:p>
        </p:txBody>
      </p:sp>
      <p:cxnSp>
        <p:nvCxnSpPr>
          <p:cNvPr id="25" name="Straight Arrow Connector 24">
            <a:extLst>
              <a:ext uri="{FF2B5EF4-FFF2-40B4-BE49-F238E27FC236}">
                <a16:creationId xmlns:a16="http://schemas.microsoft.com/office/drawing/2014/main" id="{2F484B3F-B0AB-4313-A594-502244E6CD3C}"/>
              </a:ext>
            </a:extLst>
          </p:cNvPr>
          <p:cNvCxnSpPr>
            <a:cxnSpLocks/>
          </p:cNvCxnSpPr>
          <p:nvPr/>
        </p:nvCxnSpPr>
        <p:spPr>
          <a:xfrm flipH="1">
            <a:off x="3466859" y="3223403"/>
            <a:ext cx="2526581" cy="737077"/>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22" name="TextBox 21">
            <a:extLst>
              <a:ext uri="{FF2B5EF4-FFF2-40B4-BE49-F238E27FC236}">
                <a16:creationId xmlns:a16="http://schemas.microsoft.com/office/drawing/2014/main" id="{422D899D-2AAD-4913-A9B2-BDBABFF73B36}"/>
              </a:ext>
            </a:extLst>
          </p:cNvPr>
          <p:cNvSpPr txBox="1"/>
          <p:nvPr/>
        </p:nvSpPr>
        <p:spPr>
          <a:xfrm>
            <a:off x="6157342" y="3662871"/>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FF0000"/>
                </a:solidFill>
              </a:rPr>
              <a:t>m_suppress increased</a:t>
            </a:r>
            <a:endParaRPr lang="en-US"/>
          </a:p>
        </p:txBody>
      </p:sp>
      <p:sp>
        <p:nvSpPr>
          <p:cNvPr id="26" name="TextBox 25">
            <a:extLst>
              <a:ext uri="{FF2B5EF4-FFF2-40B4-BE49-F238E27FC236}">
                <a16:creationId xmlns:a16="http://schemas.microsoft.com/office/drawing/2014/main" id="{5D412A5A-FCBF-4662-AE2E-0813D78476FF}"/>
              </a:ext>
            </a:extLst>
          </p:cNvPr>
          <p:cNvSpPr txBox="1"/>
          <p:nvPr/>
        </p:nvSpPr>
        <p:spPr>
          <a:xfrm>
            <a:off x="1144436" y="3816230"/>
            <a:ext cx="2263955"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m_suppress increased</a:t>
            </a:r>
          </a:p>
        </p:txBody>
      </p:sp>
      <p:sp>
        <p:nvSpPr>
          <p:cNvPr id="27" name="Rectangle 26">
            <a:extLst>
              <a:ext uri="{FF2B5EF4-FFF2-40B4-BE49-F238E27FC236}">
                <a16:creationId xmlns:a16="http://schemas.microsoft.com/office/drawing/2014/main" id="{52845644-D21E-4D5A-BD68-D77FBB69B618}"/>
              </a:ext>
            </a:extLst>
          </p:cNvPr>
          <p:cNvSpPr/>
          <p:nvPr/>
        </p:nvSpPr>
        <p:spPr>
          <a:xfrm>
            <a:off x="3324044" y="4306495"/>
            <a:ext cx="147608" cy="114443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D0701C90-A460-4E19-8907-8CF6159A9693}"/>
              </a:ext>
            </a:extLst>
          </p:cNvPr>
          <p:cNvSpPr txBox="1"/>
          <p:nvPr/>
        </p:nvSpPr>
        <p:spPr>
          <a:xfrm>
            <a:off x="75721" y="4214004"/>
            <a:ext cx="3332670" cy="30777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400">
                <a:solidFill>
                  <a:srgbClr val="FF0000"/>
                </a:solidFill>
              </a:rPr>
              <a:t>New interest. Wait up </a:t>
            </a:r>
            <a:r>
              <a:rPr lang="en-US" sz="1400">
                <a:solidFill>
                  <a:srgbClr val="FF0000"/>
                </a:solidFill>
                <a:cs typeface="Calibri"/>
              </a:rPr>
              <a:t>to m_suppress time.</a:t>
            </a:r>
            <a:endParaRPr lang="en-US" sz="1400">
              <a:solidFill>
                <a:srgbClr val="FF0000"/>
              </a:solidFill>
            </a:endParaRPr>
          </a:p>
        </p:txBody>
      </p:sp>
      <p:sp>
        <p:nvSpPr>
          <p:cNvPr id="29" name="Rectangle 28">
            <a:extLst>
              <a:ext uri="{FF2B5EF4-FFF2-40B4-BE49-F238E27FC236}">
                <a16:creationId xmlns:a16="http://schemas.microsoft.com/office/drawing/2014/main" id="{2F49823C-783A-466D-99B9-60D04082FDD9}"/>
              </a:ext>
            </a:extLst>
          </p:cNvPr>
          <p:cNvSpPr/>
          <p:nvPr/>
        </p:nvSpPr>
        <p:spPr>
          <a:xfrm>
            <a:off x="3328836" y="4306495"/>
            <a:ext cx="138023" cy="95753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Arrow Connector 29">
            <a:extLst>
              <a:ext uri="{FF2B5EF4-FFF2-40B4-BE49-F238E27FC236}">
                <a16:creationId xmlns:a16="http://schemas.microsoft.com/office/drawing/2014/main" id="{3766E78A-89AF-417A-B41D-60BADD40EA33}"/>
              </a:ext>
            </a:extLst>
          </p:cNvPr>
          <p:cNvCxnSpPr>
            <a:cxnSpLocks/>
          </p:cNvCxnSpPr>
          <p:nvPr/>
        </p:nvCxnSpPr>
        <p:spPr>
          <a:xfrm>
            <a:off x="3467818" y="4742610"/>
            <a:ext cx="904814" cy="368060"/>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4056200223"/>
      </p:ext>
    </p:extLst>
  </p:cSld>
  <p:clrMapOvr>
    <a:masterClrMapping/>
  </p:clrMapOvr>
  <p:transition spd="slow">
    <p:wipe dir="d"/>
  </p:transition>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90EB73C6-6295-4D4A-BA31-6A76E202DA3C}"/>
              </a:ext>
            </a:extLst>
          </p:cNvPr>
          <p:cNvSpPr>
            <a:spLocks noGrp="1"/>
          </p:cNvSpPr>
          <p:nvPr>
            <p:ph type="title"/>
          </p:nvPr>
        </p:nvSpPr>
        <p:spPr>
          <a:xfrm>
            <a:off x="535020" y="685800"/>
            <a:ext cx="2780271" cy="5105400"/>
          </a:xfrm>
        </p:spPr>
        <p:txBody>
          <a:bodyPr>
            <a:normAutofit/>
          </a:bodyPr>
          <a:lstStyle/>
          <a:p>
            <a:r>
              <a:rPr lang="en-US" sz="4000">
                <a:solidFill>
                  <a:srgbClr val="FFFFFF"/>
                </a:solidFill>
                <a:cs typeface="Calibri Light"/>
              </a:rPr>
              <a:t>Tracking Multicast Prefix Flows</a:t>
            </a:r>
            <a:endParaRPr lang="en-US" sz="4000">
              <a:solidFill>
                <a:srgbClr val="FFFFFF"/>
              </a:solidFill>
            </a:endParaRPr>
          </a:p>
        </p:txBody>
      </p:sp>
      <p:graphicFrame>
        <p:nvGraphicFramePr>
          <p:cNvPr id="5" name="Content Placeholder 2">
            <a:extLst>
              <a:ext uri="{FF2B5EF4-FFF2-40B4-BE49-F238E27FC236}">
                <a16:creationId xmlns:a16="http://schemas.microsoft.com/office/drawing/2014/main" id="{10BDEDAB-D6D7-4A3A-94D5-1B034DD670B8}"/>
              </a:ext>
            </a:extLst>
          </p:cNvPr>
          <p:cNvGraphicFramePr>
            <a:graphicFrameLocks noGrp="1"/>
          </p:cNvGraphicFramePr>
          <p:nvPr>
            <p:ph idx="1"/>
            <p:extLst>
              <p:ext uri="{D42A27DB-BD31-4B8C-83A1-F6EECF244321}">
                <p14:modId xmlns:p14="http://schemas.microsoft.com/office/powerpoint/2010/main" val="2611624193"/>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371243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E3B62B-94E1-4BA9-9537-1FF53F80FC1E}"/>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cs typeface="Calibri Light"/>
              </a:rPr>
              <a:t>Data Reply Suppression</a:t>
            </a:r>
            <a:endParaRPr lang="en-US">
              <a:solidFill>
                <a:schemeClr val="accent1"/>
              </a:solidFill>
            </a:endParaRPr>
          </a:p>
        </p:txBody>
      </p:sp>
      <p:cxnSp>
        <p:nvCxnSpPr>
          <p:cNvPr id="6"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F137492-AB12-4C15-9C4D-46784CAC1B8B}"/>
              </a:ext>
            </a:extLst>
          </p:cNvPr>
          <p:cNvSpPr>
            <a:spLocks noGrp="1"/>
          </p:cNvSpPr>
          <p:nvPr>
            <p:ph idx="1"/>
          </p:nvPr>
        </p:nvSpPr>
        <p:spPr>
          <a:xfrm>
            <a:off x="4976031" y="963877"/>
            <a:ext cx="6377769" cy="4930246"/>
          </a:xfrm>
        </p:spPr>
        <p:txBody>
          <a:bodyPr vert="horz" lIns="91440" tIns="45720" rIns="91440" bIns="45720" rtlCol="0" anchor="ctr">
            <a:normAutofit/>
          </a:bodyPr>
          <a:lstStyle/>
          <a:p>
            <a:pPr marL="0" indent="0">
              <a:buNone/>
            </a:pPr>
            <a:r>
              <a:rPr lang="en-US" sz="2200">
                <a:cs typeface="Calibri"/>
              </a:rPr>
              <a:t>Multicasted data reply suppression follows the same scheme as interest suppression (basic) with a few caveats.</a:t>
            </a:r>
            <a:endParaRPr lang="en-US" sz="2200"/>
          </a:p>
          <a:p>
            <a:pPr marL="1143000" lvl="1" indent="-457200"/>
            <a:r>
              <a:rPr lang="en-US" sz="2200">
                <a:cs typeface="Calibri"/>
              </a:rPr>
              <a:t>There is less effect of interest timing.  Two nodes could be downloading the same file at different segments.  If there are two producers then there will still be two data replies for  each node's segment interest.</a:t>
            </a:r>
          </a:p>
          <a:p>
            <a:pPr marL="1143000" lvl="1" indent="-457200"/>
            <a:r>
              <a:rPr lang="en-US" sz="2200">
                <a:cs typeface="Calibri"/>
              </a:rPr>
              <a:t>Forwarding nodes may have data cached and thus also need to participate in data reply suppression.</a:t>
            </a:r>
          </a:p>
          <a:p>
            <a:pPr marL="1143000" lvl="1" indent="-457200"/>
            <a:r>
              <a:rPr lang="en-US" sz="2200">
                <a:cs typeface="Calibri"/>
              </a:rPr>
              <a:t>If there is no need for data replies to be multicasted then a multicast/unicast switch is a better solution.</a:t>
            </a:r>
          </a:p>
        </p:txBody>
      </p:sp>
    </p:spTree>
    <p:extLst>
      <p:ext uri="{BB962C8B-B14F-4D97-AF65-F5344CB8AC3E}">
        <p14:creationId xmlns:p14="http://schemas.microsoft.com/office/powerpoint/2010/main" val="6366331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36F92-9AA4-4480-8719-EB41BFAD103F}"/>
              </a:ext>
            </a:extLst>
          </p:cNvPr>
          <p:cNvSpPr>
            <a:spLocks noGrp="1"/>
          </p:cNvSpPr>
          <p:nvPr>
            <p:ph type="title"/>
          </p:nvPr>
        </p:nvSpPr>
        <p:spPr>
          <a:xfrm>
            <a:off x="838200" y="365125"/>
            <a:ext cx="10515600" cy="1325563"/>
          </a:xfrm>
        </p:spPr>
        <p:txBody>
          <a:bodyPr>
            <a:normAutofit/>
          </a:bodyPr>
          <a:lstStyle/>
          <a:p>
            <a:r>
              <a:rPr lang="en-US" dirty="0">
                <a:cs typeface="Calibri Light"/>
              </a:rPr>
              <a:t>Caveats</a:t>
            </a:r>
            <a:endParaRPr lang="en-US" dirty="0"/>
          </a:p>
        </p:txBody>
      </p:sp>
      <p:graphicFrame>
        <p:nvGraphicFramePr>
          <p:cNvPr id="4" name="Diagram 3">
            <a:extLst>
              <a:ext uri="{FF2B5EF4-FFF2-40B4-BE49-F238E27FC236}">
                <a16:creationId xmlns:a16="http://schemas.microsoft.com/office/drawing/2014/main" id="{4CFBD0A1-4D4E-45A5-9FF6-83C48E07DD73}"/>
              </a:ext>
            </a:extLst>
          </p:cNvPr>
          <p:cNvGraphicFramePr/>
          <p:nvPr>
            <p:extLst>
              <p:ext uri="{D42A27DB-BD31-4B8C-83A1-F6EECF244321}">
                <p14:modId xmlns:p14="http://schemas.microsoft.com/office/powerpoint/2010/main" val="108256178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189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A9FCF61C-3C0F-4E79-8204-754405057E4C}"/>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cs typeface="Calibri Light"/>
              </a:rPr>
              <a:t>High Level Policies</a:t>
            </a:r>
            <a:endParaRPr lang="en-US" sz="4000">
              <a:solidFill>
                <a:srgbClr val="FFFFFF"/>
              </a:solidFill>
            </a:endParaRPr>
          </a:p>
        </p:txBody>
      </p:sp>
      <p:sp>
        <p:nvSpPr>
          <p:cNvPr id="3" name="Content Placeholder 2">
            <a:extLst>
              <a:ext uri="{FF2B5EF4-FFF2-40B4-BE49-F238E27FC236}">
                <a16:creationId xmlns:a16="http://schemas.microsoft.com/office/drawing/2014/main" id="{02543102-A3CE-4E3B-81A9-0DD7162CA3B6}"/>
              </a:ext>
            </a:extLst>
          </p:cNvPr>
          <p:cNvSpPr>
            <a:spLocks noGrp="1"/>
          </p:cNvSpPr>
          <p:nvPr>
            <p:ph idx="1"/>
          </p:nvPr>
        </p:nvSpPr>
        <p:spPr>
          <a:xfrm>
            <a:off x="5120640" y="804672"/>
            <a:ext cx="6281928" cy="5248656"/>
          </a:xfrm>
        </p:spPr>
        <p:txBody>
          <a:bodyPr vert="horz" lIns="91440" tIns="45720" rIns="91440" bIns="45720" rtlCol="0" anchor="ctr">
            <a:normAutofit/>
          </a:bodyPr>
          <a:lstStyle/>
          <a:p>
            <a:r>
              <a:rPr lang="en-US" sz="2000">
                <a:cs typeface="Calibri"/>
              </a:rPr>
              <a:t>Monitor incoming interests and data replies on multicast faces so that when an application generates a multicast packet we can check to see if that packet is already "in flight" on the </a:t>
            </a:r>
            <a:r>
              <a:rPr lang="en-US" sz="2000" dirty="0">
                <a:cs typeface="Calibri"/>
              </a:rPr>
              <a:t>network.</a:t>
            </a:r>
          </a:p>
          <a:p>
            <a:r>
              <a:rPr lang="en-US" sz="2000">
                <a:cs typeface="Calibri"/>
              </a:rPr>
              <a:t>When an application wishes to express a multicast interest, suppress forwarding that interest if it is "in flight" already.</a:t>
            </a:r>
          </a:p>
          <a:p>
            <a:r>
              <a:rPr lang="en-US" sz="2000">
                <a:ea typeface="+mn-lt"/>
                <a:cs typeface="+mn-lt"/>
              </a:rPr>
              <a:t>When an application wishes to reply to a multicast interest, suppress replying to an interest if the data reply was already overheard.</a:t>
            </a:r>
            <a:endParaRPr lang="en-US" sz="2000">
              <a:cs typeface="Calibri"/>
            </a:endParaRPr>
          </a:p>
        </p:txBody>
      </p:sp>
    </p:spTree>
    <p:extLst>
      <p:ext uri="{BB962C8B-B14F-4D97-AF65-F5344CB8AC3E}">
        <p14:creationId xmlns:p14="http://schemas.microsoft.com/office/powerpoint/2010/main" val="2933489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963877"/>
            <a:ext cx="3494362" cy="4930246"/>
          </a:xfrm>
        </p:spPr>
        <p:txBody>
          <a:bodyPr>
            <a:normAutofit/>
          </a:bodyPr>
          <a:lstStyle/>
          <a:p>
            <a:pPr algn="r"/>
            <a:r>
              <a:rPr lang="en-US" sz="3100">
                <a:solidFill>
                  <a:schemeClr val="accent1"/>
                </a:solidFill>
                <a:cs typeface="Calibri Light"/>
              </a:rPr>
              <a:t>Interest Multicasting</a:t>
            </a:r>
            <a:endParaRPr lang="en-US" sz="3100">
              <a:solidFill>
                <a:schemeClr val="accent1"/>
              </a:solidFill>
            </a:endParaRPr>
          </a:p>
        </p:txBody>
      </p:sp>
      <p:cxnSp>
        <p:nvCxnSpPr>
          <p:cNvPr id="6"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idx="1"/>
          </p:nvPr>
        </p:nvSpPr>
        <p:spPr>
          <a:xfrm>
            <a:off x="4976031" y="963877"/>
            <a:ext cx="6377769" cy="4930246"/>
          </a:xfrm>
        </p:spPr>
        <p:txBody>
          <a:bodyPr vert="horz" lIns="91440" tIns="45720" rIns="91440" bIns="45720" rtlCol="0" anchor="ctr">
            <a:normAutofit/>
          </a:bodyPr>
          <a:lstStyle/>
          <a:p>
            <a:pPr marL="0" indent="0">
              <a:buNone/>
            </a:pPr>
            <a:r>
              <a:rPr lang="en-US" sz="2400">
                <a:cs typeface="Calibri"/>
              </a:rPr>
              <a:t>Under interest and data reply multicasting we can run into scenarios where lots of redundant traffic flows across the network.</a:t>
            </a:r>
          </a:p>
          <a:p>
            <a:pPr marL="0" indent="0">
              <a:buNone/>
            </a:pPr>
            <a:endParaRPr lang="en-US" sz="2400">
              <a:cs typeface="Calibri"/>
            </a:endParaRPr>
          </a:p>
          <a:p>
            <a:pPr marL="0" indent="0">
              <a:buNone/>
            </a:pPr>
            <a:r>
              <a:rPr lang="en-US" sz="2400">
                <a:cs typeface="Calibri"/>
              </a:rPr>
              <a:t>A node floods a subnet with an interest and some small amount of time later another node floods the subnet with the same interest.</a:t>
            </a:r>
          </a:p>
        </p:txBody>
      </p:sp>
    </p:spTree>
    <p:extLst>
      <p:ext uri="{BB962C8B-B14F-4D97-AF65-F5344CB8AC3E}">
        <p14:creationId xmlns:p14="http://schemas.microsoft.com/office/powerpoint/2010/main" val="1302331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770F79C2-DFDB-42B1-8592-B1F363349811}"/>
              </a:ext>
            </a:extLst>
          </p:cNvPr>
          <p:cNvSpPr/>
          <p:nvPr/>
        </p:nvSpPr>
        <p:spPr>
          <a:xfrm>
            <a:off x="4229818" y="2868762"/>
            <a:ext cx="521419" cy="521419"/>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Oval 4">
            <a:extLst>
              <a:ext uri="{FF2B5EF4-FFF2-40B4-BE49-F238E27FC236}">
                <a16:creationId xmlns:a16="http://schemas.microsoft.com/office/drawing/2014/main" id="{E5209234-4ABC-454A-A15E-39CE60788718}"/>
              </a:ext>
            </a:extLst>
          </p:cNvPr>
          <p:cNvSpPr/>
          <p:nvPr/>
        </p:nvSpPr>
        <p:spPr>
          <a:xfrm>
            <a:off x="8370496" y="3731402"/>
            <a:ext cx="521419" cy="521419"/>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Oval 5">
            <a:extLst>
              <a:ext uri="{FF2B5EF4-FFF2-40B4-BE49-F238E27FC236}">
                <a16:creationId xmlns:a16="http://schemas.microsoft.com/office/drawing/2014/main" id="{21F63C7B-F886-4BB0-8DFB-642186D7B780}"/>
              </a:ext>
            </a:extLst>
          </p:cNvPr>
          <p:cNvSpPr/>
          <p:nvPr/>
        </p:nvSpPr>
        <p:spPr>
          <a:xfrm>
            <a:off x="5590874" y="1929441"/>
            <a:ext cx="521419" cy="5214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Oval 6">
            <a:extLst>
              <a:ext uri="{FF2B5EF4-FFF2-40B4-BE49-F238E27FC236}">
                <a16:creationId xmlns:a16="http://schemas.microsoft.com/office/drawing/2014/main" id="{7064E7FA-2D6B-4625-A84C-D9973BD554AB}"/>
              </a:ext>
            </a:extLst>
          </p:cNvPr>
          <p:cNvSpPr/>
          <p:nvPr/>
        </p:nvSpPr>
        <p:spPr>
          <a:xfrm>
            <a:off x="7536610" y="2226573"/>
            <a:ext cx="521419" cy="521419"/>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Oval 7">
            <a:extLst>
              <a:ext uri="{FF2B5EF4-FFF2-40B4-BE49-F238E27FC236}">
                <a16:creationId xmlns:a16="http://schemas.microsoft.com/office/drawing/2014/main" id="{770FB045-5FAE-4ED1-87E0-2910B4566076}"/>
              </a:ext>
            </a:extLst>
          </p:cNvPr>
          <p:cNvSpPr/>
          <p:nvPr/>
        </p:nvSpPr>
        <p:spPr>
          <a:xfrm>
            <a:off x="6827327" y="3875177"/>
            <a:ext cx="521419" cy="5214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cxnSp>
        <p:nvCxnSpPr>
          <p:cNvPr id="9" name="Straight Arrow Connector 8">
            <a:extLst>
              <a:ext uri="{FF2B5EF4-FFF2-40B4-BE49-F238E27FC236}">
                <a16:creationId xmlns:a16="http://schemas.microsoft.com/office/drawing/2014/main" id="{CE0A35C6-928E-4B31-9809-423C7EB6847E}"/>
              </a:ext>
            </a:extLst>
          </p:cNvPr>
          <p:cNvCxnSpPr/>
          <p:nvPr/>
        </p:nvCxnSpPr>
        <p:spPr>
          <a:xfrm flipH="1">
            <a:off x="4688936" y="2274497"/>
            <a:ext cx="916317" cy="67957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TextBox 7">
            <a:extLst>
              <a:ext uri="{FF2B5EF4-FFF2-40B4-BE49-F238E27FC236}">
                <a16:creationId xmlns:a16="http://schemas.microsoft.com/office/drawing/2014/main" id="{C72DE160-6169-4E72-91E2-58A6B9FC2C25}"/>
              </a:ext>
            </a:extLst>
          </p:cNvPr>
          <p:cNvSpPr txBox="1"/>
          <p:nvPr/>
        </p:nvSpPr>
        <p:spPr>
          <a:xfrm>
            <a:off x="5222814" y="1558985"/>
            <a:ext cx="1257540" cy="307777"/>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Interest for /A</a:t>
            </a:r>
            <a:endParaRPr lang="en-US"/>
          </a:p>
        </p:txBody>
      </p:sp>
      <p:cxnSp>
        <p:nvCxnSpPr>
          <p:cNvPr id="11" name="Straight Arrow Connector 10">
            <a:extLst>
              <a:ext uri="{FF2B5EF4-FFF2-40B4-BE49-F238E27FC236}">
                <a16:creationId xmlns:a16="http://schemas.microsoft.com/office/drawing/2014/main" id="{A37ED3B1-57B9-4C7A-B336-92D8D270742C}"/>
              </a:ext>
            </a:extLst>
          </p:cNvPr>
          <p:cNvCxnSpPr>
            <a:cxnSpLocks/>
          </p:cNvCxnSpPr>
          <p:nvPr/>
        </p:nvCxnSpPr>
        <p:spPr>
          <a:xfrm>
            <a:off x="6013815" y="2400850"/>
            <a:ext cx="943155" cy="14942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8CEF7141-1752-4290-9A36-48DC3D9B5A3A}"/>
              </a:ext>
            </a:extLst>
          </p:cNvPr>
          <p:cNvCxnSpPr>
            <a:cxnSpLocks/>
          </p:cNvCxnSpPr>
          <p:nvPr/>
        </p:nvCxnSpPr>
        <p:spPr>
          <a:xfrm>
            <a:off x="6119249" y="2213944"/>
            <a:ext cx="1408022" cy="2482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D3F49C30-B747-424D-9675-9838A703CBAE}"/>
              </a:ext>
            </a:extLst>
          </p:cNvPr>
          <p:cNvCxnSpPr>
            <a:cxnSpLocks/>
          </p:cNvCxnSpPr>
          <p:nvPr/>
        </p:nvCxnSpPr>
        <p:spPr>
          <a:xfrm>
            <a:off x="6061739" y="2309793"/>
            <a:ext cx="2337758" cy="153262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8D0ABEFB-0DB6-4822-B00F-3F49A723324E}"/>
              </a:ext>
            </a:extLst>
          </p:cNvPr>
          <p:cNvSpPr txBox="1"/>
          <p:nvPr/>
        </p:nvSpPr>
        <p:spPr>
          <a:xfrm>
            <a:off x="1158814" y="5268343"/>
            <a:ext cx="2743200" cy="64633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At</a:t>
            </a:r>
            <a:r>
              <a:rPr lang="en-US" dirty="0">
                <a:cs typeface="Calibri"/>
              </a:rPr>
              <a:t> t = 0ms a node multicasts interest /A.</a:t>
            </a:r>
            <a:endParaRPr lang="en-US" dirty="0"/>
          </a:p>
        </p:txBody>
      </p:sp>
    </p:spTree>
    <p:extLst>
      <p:ext uri="{BB962C8B-B14F-4D97-AF65-F5344CB8AC3E}">
        <p14:creationId xmlns:p14="http://schemas.microsoft.com/office/powerpoint/2010/main" val="1957812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770F79C2-DFDB-42B1-8592-B1F363349811}"/>
              </a:ext>
            </a:extLst>
          </p:cNvPr>
          <p:cNvSpPr/>
          <p:nvPr/>
        </p:nvSpPr>
        <p:spPr>
          <a:xfrm>
            <a:off x="4229818" y="2868762"/>
            <a:ext cx="521419" cy="521419"/>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Oval 4">
            <a:extLst>
              <a:ext uri="{FF2B5EF4-FFF2-40B4-BE49-F238E27FC236}">
                <a16:creationId xmlns:a16="http://schemas.microsoft.com/office/drawing/2014/main" id="{E5209234-4ABC-454A-A15E-39CE60788718}"/>
              </a:ext>
            </a:extLst>
          </p:cNvPr>
          <p:cNvSpPr/>
          <p:nvPr/>
        </p:nvSpPr>
        <p:spPr>
          <a:xfrm>
            <a:off x="8370496" y="3731402"/>
            <a:ext cx="521419" cy="521419"/>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Oval 5">
            <a:extLst>
              <a:ext uri="{FF2B5EF4-FFF2-40B4-BE49-F238E27FC236}">
                <a16:creationId xmlns:a16="http://schemas.microsoft.com/office/drawing/2014/main" id="{21F63C7B-F886-4BB0-8DFB-642186D7B780}"/>
              </a:ext>
            </a:extLst>
          </p:cNvPr>
          <p:cNvSpPr/>
          <p:nvPr/>
        </p:nvSpPr>
        <p:spPr>
          <a:xfrm>
            <a:off x="5590874" y="1929441"/>
            <a:ext cx="521419" cy="5214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Oval 6">
            <a:extLst>
              <a:ext uri="{FF2B5EF4-FFF2-40B4-BE49-F238E27FC236}">
                <a16:creationId xmlns:a16="http://schemas.microsoft.com/office/drawing/2014/main" id="{7064E7FA-2D6B-4625-A84C-D9973BD554AB}"/>
              </a:ext>
            </a:extLst>
          </p:cNvPr>
          <p:cNvSpPr/>
          <p:nvPr/>
        </p:nvSpPr>
        <p:spPr>
          <a:xfrm>
            <a:off x="7536610" y="2226573"/>
            <a:ext cx="521419" cy="521419"/>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Oval 7">
            <a:extLst>
              <a:ext uri="{FF2B5EF4-FFF2-40B4-BE49-F238E27FC236}">
                <a16:creationId xmlns:a16="http://schemas.microsoft.com/office/drawing/2014/main" id="{770FB045-5FAE-4ED1-87E0-2910B4566076}"/>
              </a:ext>
            </a:extLst>
          </p:cNvPr>
          <p:cNvSpPr/>
          <p:nvPr/>
        </p:nvSpPr>
        <p:spPr>
          <a:xfrm>
            <a:off x="6827327" y="3875177"/>
            <a:ext cx="521419" cy="521419"/>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cxnSp>
        <p:nvCxnSpPr>
          <p:cNvPr id="9" name="Straight Arrow Connector 8">
            <a:extLst>
              <a:ext uri="{FF2B5EF4-FFF2-40B4-BE49-F238E27FC236}">
                <a16:creationId xmlns:a16="http://schemas.microsoft.com/office/drawing/2014/main" id="{CE0A35C6-928E-4B31-9809-423C7EB6847E}"/>
              </a:ext>
            </a:extLst>
          </p:cNvPr>
          <p:cNvCxnSpPr/>
          <p:nvPr/>
        </p:nvCxnSpPr>
        <p:spPr>
          <a:xfrm flipH="1" flipV="1">
            <a:off x="4736861" y="3193689"/>
            <a:ext cx="2100051" cy="8396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7">
            <a:extLst>
              <a:ext uri="{FF2B5EF4-FFF2-40B4-BE49-F238E27FC236}">
                <a16:creationId xmlns:a16="http://schemas.microsoft.com/office/drawing/2014/main" id="{C72DE160-6169-4E72-91E2-58A6B9FC2C25}"/>
              </a:ext>
            </a:extLst>
          </p:cNvPr>
          <p:cNvSpPr txBox="1"/>
          <p:nvPr/>
        </p:nvSpPr>
        <p:spPr>
          <a:xfrm>
            <a:off x="6454475" y="4496759"/>
            <a:ext cx="1257540" cy="307777"/>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Interest for /A</a:t>
            </a:r>
            <a:endParaRPr lang="en-US"/>
          </a:p>
        </p:txBody>
      </p:sp>
      <p:cxnSp>
        <p:nvCxnSpPr>
          <p:cNvPr id="11" name="Straight Arrow Connector 10">
            <a:extLst>
              <a:ext uri="{FF2B5EF4-FFF2-40B4-BE49-F238E27FC236}">
                <a16:creationId xmlns:a16="http://schemas.microsoft.com/office/drawing/2014/main" id="{A37ED3B1-57B9-4C7A-B336-92D8D270742C}"/>
              </a:ext>
            </a:extLst>
          </p:cNvPr>
          <p:cNvCxnSpPr>
            <a:cxnSpLocks/>
          </p:cNvCxnSpPr>
          <p:nvPr/>
        </p:nvCxnSpPr>
        <p:spPr>
          <a:xfrm flipH="1" flipV="1">
            <a:off x="5974517" y="2419063"/>
            <a:ext cx="959449" cy="14818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8CEF7141-1752-4290-9A36-48DC3D9B5A3A}"/>
              </a:ext>
            </a:extLst>
          </p:cNvPr>
          <p:cNvCxnSpPr>
            <a:cxnSpLocks/>
          </p:cNvCxnSpPr>
          <p:nvPr/>
        </p:nvCxnSpPr>
        <p:spPr>
          <a:xfrm flipV="1">
            <a:off x="7202343" y="2711401"/>
            <a:ext cx="473494" cy="11846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D3F49C30-B747-424D-9675-9838A703CBAE}"/>
              </a:ext>
            </a:extLst>
          </p:cNvPr>
          <p:cNvCxnSpPr>
            <a:cxnSpLocks/>
          </p:cNvCxnSpPr>
          <p:nvPr/>
        </p:nvCxnSpPr>
        <p:spPr>
          <a:xfrm flipV="1">
            <a:off x="7346116" y="4024533"/>
            <a:ext cx="1024627" cy="728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8D0ABEFB-0DB6-4822-B00F-3F49A723324E}"/>
              </a:ext>
            </a:extLst>
          </p:cNvPr>
          <p:cNvSpPr txBox="1"/>
          <p:nvPr/>
        </p:nvSpPr>
        <p:spPr>
          <a:xfrm>
            <a:off x="1158814" y="5268343"/>
            <a:ext cx="2743200" cy="64633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At</a:t>
            </a:r>
            <a:r>
              <a:rPr lang="en-US" dirty="0">
                <a:cs typeface="Calibri"/>
              </a:rPr>
              <a:t> t = 10ms a second node also multicast interest /A</a:t>
            </a:r>
            <a:endParaRPr lang="en-US" dirty="0"/>
          </a:p>
        </p:txBody>
      </p:sp>
      <p:sp>
        <p:nvSpPr>
          <p:cNvPr id="2" name="TextBox 1">
            <a:extLst>
              <a:ext uri="{FF2B5EF4-FFF2-40B4-BE49-F238E27FC236}">
                <a16:creationId xmlns:a16="http://schemas.microsoft.com/office/drawing/2014/main" id="{E319F2FD-D958-4EDC-9AD5-4B997A4F834F}"/>
              </a:ext>
            </a:extLst>
          </p:cNvPr>
          <p:cNvSpPr txBox="1"/>
          <p:nvPr/>
        </p:nvSpPr>
        <p:spPr>
          <a:xfrm>
            <a:off x="5956059" y="4908909"/>
            <a:ext cx="2743200" cy="92333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Node</a:t>
            </a:r>
            <a:r>
              <a:rPr lang="en-US" dirty="0">
                <a:cs typeface="Calibri"/>
              </a:rPr>
              <a:t> may have already heard the interest for /A being </a:t>
            </a:r>
            <a:r>
              <a:rPr lang="en-US" dirty="0" err="1">
                <a:cs typeface="Calibri"/>
              </a:rPr>
              <a:t>multicasted</a:t>
            </a:r>
            <a:r>
              <a:rPr lang="en-US" dirty="0">
                <a:cs typeface="Calibri"/>
              </a:rPr>
              <a:t>.</a:t>
            </a:r>
            <a:endParaRPr lang="en-US" dirty="0"/>
          </a:p>
        </p:txBody>
      </p:sp>
    </p:spTree>
    <p:extLst>
      <p:ext uri="{BB962C8B-B14F-4D97-AF65-F5344CB8AC3E}">
        <p14:creationId xmlns:p14="http://schemas.microsoft.com/office/powerpoint/2010/main" val="1393344434"/>
      </p:ext>
    </p:extLst>
  </p:cSld>
  <p:clrMapOvr>
    <a:masterClrMapping/>
  </p:clrMapOvr>
  <mc:AlternateContent xmlns:mc="http://schemas.openxmlformats.org/markup-compatibility/2006" xmlns:p14="http://schemas.microsoft.com/office/powerpoint/2010/main">
    <mc:Choice Requires="p14">
      <p:transition spd="slow" p14:dur="1200">
        <p:zoom/>
      </p:transition>
    </mc:Choice>
    <mc:Fallback xmlns="">
      <p:transition spd="slow">
        <p:zo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F0E3C1-6CB7-4CD0-A221-0225CB973FB3}"/>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cs typeface="Calibri Light"/>
              </a:rPr>
              <a:t>Data Reply Multicasting</a:t>
            </a:r>
            <a:endParaRPr lang="en-US">
              <a:solidFill>
                <a:schemeClr val="accent1"/>
              </a:solidFill>
            </a:endParaRPr>
          </a:p>
        </p:txBody>
      </p:sp>
      <p:cxnSp>
        <p:nvCxnSpPr>
          <p:cNvPr id="6"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03862A8-A8EA-4AA0-838F-E8704DBEF626}"/>
              </a:ext>
            </a:extLst>
          </p:cNvPr>
          <p:cNvSpPr>
            <a:spLocks noGrp="1"/>
          </p:cNvSpPr>
          <p:nvPr>
            <p:ph idx="1"/>
          </p:nvPr>
        </p:nvSpPr>
        <p:spPr>
          <a:xfrm>
            <a:off x="4976031" y="963877"/>
            <a:ext cx="6377769" cy="4930246"/>
          </a:xfrm>
        </p:spPr>
        <p:txBody>
          <a:bodyPr vert="horz" lIns="91440" tIns="45720" rIns="91440" bIns="45720" rtlCol="0" anchor="ctr">
            <a:normAutofit/>
          </a:bodyPr>
          <a:lstStyle/>
          <a:p>
            <a:pPr marL="0" indent="0">
              <a:buNone/>
            </a:pPr>
            <a:r>
              <a:rPr lang="en-US" sz="2400" dirty="0">
                <a:cs typeface="Calibri"/>
              </a:rPr>
              <a:t>As with Interest multicasting we can run into the same scenario in which multiple nodes multicast the same data reply over the network.</a:t>
            </a:r>
          </a:p>
          <a:p>
            <a:pPr marL="0" indent="0">
              <a:buNone/>
            </a:pPr>
            <a:endParaRPr lang="en-US" sz="2400">
              <a:cs typeface="Calibri"/>
            </a:endParaRPr>
          </a:p>
          <a:p>
            <a:pPr marL="0" indent="0">
              <a:buNone/>
            </a:pPr>
            <a:r>
              <a:rPr lang="en-US" sz="2400" dirty="0">
                <a:cs typeface="Calibri"/>
              </a:rPr>
              <a:t>In fact the situation is exacerbated when duplicate interests are </a:t>
            </a:r>
            <a:r>
              <a:rPr lang="en-US" sz="2400" dirty="0" err="1">
                <a:cs typeface="Calibri"/>
              </a:rPr>
              <a:t>multicasted</a:t>
            </a:r>
            <a:r>
              <a:rPr lang="en-US" sz="2400" dirty="0">
                <a:cs typeface="Calibri"/>
              </a:rPr>
              <a:t> and </a:t>
            </a:r>
            <a:r>
              <a:rPr lang="en-US" sz="2400" b="1" dirty="0" err="1">
                <a:cs typeface="Calibri"/>
              </a:rPr>
              <a:t>unsolicitated</a:t>
            </a:r>
            <a:r>
              <a:rPr lang="en-US" sz="2400" b="1" dirty="0">
                <a:cs typeface="Calibri"/>
              </a:rPr>
              <a:t> data</a:t>
            </a:r>
            <a:r>
              <a:rPr lang="en-US" sz="2400" dirty="0">
                <a:cs typeface="Calibri"/>
              </a:rPr>
              <a:t> is cached.</a:t>
            </a:r>
          </a:p>
        </p:txBody>
      </p:sp>
    </p:spTree>
    <p:extLst>
      <p:ext uri="{BB962C8B-B14F-4D97-AF65-F5344CB8AC3E}">
        <p14:creationId xmlns:p14="http://schemas.microsoft.com/office/powerpoint/2010/main" val="730246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770F79C2-DFDB-42B1-8592-B1F363349811}"/>
              </a:ext>
            </a:extLst>
          </p:cNvPr>
          <p:cNvSpPr/>
          <p:nvPr/>
        </p:nvSpPr>
        <p:spPr>
          <a:xfrm>
            <a:off x="4229818" y="2868762"/>
            <a:ext cx="521419" cy="521419"/>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Oval 4">
            <a:extLst>
              <a:ext uri="{FF2B5EF4-FFF2-40B4-BE49-F238E27FC236}">
                <a16:creationId xmlns:a16="http://schemas.microsoft.com/office/drawing/2014/main" id="{E5209234-4ABC-454A-A15E-39CE60788718}"/>
              </a:ext>
            </a:extLst>
          </p:cNvPr>
          <p:cNvSpPr/>
          <p:nvPr/>
        </p:nvSpPr>
        <p:spPr>
          <a:xfrm>
            <a:off x="8370496" y="3731402"/>
            <a:ext cx="521419" cy="521419"/>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Oval 5">
            <a:extLst>
              <a:ext uri="{FF2B5EF4-FFF2-40B4-BE49-F238E27FC236}">
                <a16:creationId xmlns:a16="http://schemas.microsoft.com/office/drawing/2014/main" id="{21F63C7B-F886-4BB0-8DFB-642186D7B780}"/>
              </a:ext>
            </a:extLst>
          </p:cNvPr>
          <p:cNvSpPr/>
          <p:nvPr/>
        </p:nvSpPr>
        <p:spPr>
          <a:xfrm>
            <a:off x="5590874" y="1929441"/>
            <a:ext cx="521419" cy="52141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Oval 6">
            <a:extLst>
              <a:ext uri="{FF2B5EF4-FFF2-40B4-BE49-F238E27FC236}">
                <a16:creationId xmlns:a16="http://schemas.microsoft.com/office/drawing/2014/main" id="{7064E7FA-2D6B-4625-A84C-D9973BD554AB}"/>
              </a:ext>
            </a:extLst>
          </p:cNvPr>
          <p:cNvSpPr/>
          <p:nvPr/>
        </p:nvSpPr>
        <p:spPr>
          <a:xfrm>
            <a:off x="7536610" y="2226573"/>
            <a:ext cx="521419" cy="521419"/>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Oval 7">
            <a:extLst>
              <a:ext uri="{FF2B5EF4-FFF2-40B4-BE49-F238E27FC236}">
                <a16:creationId xmlns:a16="http://schemas.microsoft.com/office/drawing/2014/main" id="{770FB045-5FAE-4ED1-87E0-2910B4566076}"/>
              </a:ext>
            </a:extLst>
          </p:cNvPr>
          <p:cNvSpPr/>
          <p:nvPr/>
        </p:nvSpPr>
        <p:spPr>
          <a:xfrm>
            <a:off x="6827327" y="3875177"/>
            <a:ext cx="521419" cy="521419"/>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cxnSp>
        <p:nvCxnSpPr>
          <p:cNvPr id="9" name="Straight Arrow Connector 8">
            <a:extLst>
              <a:ext uri="{FF2B5EF4-FFF2-40B4-BE49-F238E27FC236}">
                <a16:creationId xmlns:a16="http://schemas.microsoft.com/office/drawing/2014/main" id="{CE0A35C6-928E-4B31-9809-423C7EB6847E}"/>
              </a:ext>
            </a:extLst>
          </p:cNvPr>
          <p:cNvCxnSpPr/>
          <p:nvPr/>
        </p:nvCxnSpPr>
        <p:spPr>
          <a:xfrm flipH="1">
            <a:off x="4688936" y="2274497"/>
            <a:ext cx="916317" cy="67957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TextBox 7">
            <a:extLst>
              <a:ext uri="{FF2B5EF4-FFF2-40B4-BE49-F238E27FC236}">
                <a16:creationId xmlns:a16="http://schemas.microsoft.com/office/drawing/2014/main" id="{C72DE160-6169-4E72-91E2-58A6B9FC2C25}"/>
              </a:ext>
            </a:extLst>
          </p:cNvPr>
          <p:cNvSpPr txBox="1"/>
          <p:nvPr/>
        </p:nvSpPr>
        <p:spPr>
          <a:xfrm>
            <a:off x="5222814" y="1558985"/>
            <a:ext cx="1257540" cy="307777"/>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a:t>Interest for /A</a:t>
            </a:r>
            <a:endParaRPr lang="en-US"/>
          </a:p>
        </p:txBody>
      </p:sp>
      <p:cxnSp>
        <p:nvCxnSpPr>
          <p:cNvPr id="11" name="Straight Arrow Connector 10">
            <a:extLst>
              <a:ext uri="{FF2B5EF4-FFF2-40B4-BE49-F238E27FC236}">
                <a16:creationId xmlns:a16="http://schemas.microsoft.com/office/drawing/2014/main" id="{A37ED3B1-57B9-4C7A-B336-92D8D270742C}"/>
              </a:ext>
            </a:extLst>
          </p:cNvPr>
          <p:cNvCxnSpPr>
            <a:cxnSpLocks/>
          </p:cNvCxnSpPr>
          <p:nvPr/>
        </p:nvCxnSpPr>
        <p:spPr>
          <a:xfrm>
            <a:off x="6013815" y="2400850"/>
            <a:ext cx="943155" cy="14942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8CEF7141-1752-4290-9A36-48DC3D9B5A3A}"/>
              </a:ext>
            </a:extLst>
          </p:cNvPr>
          <p:cNvCxnSpPr>
            <a:cxnSpLocks/>
          </p:cNvCxnSpPr>
          <p:nvPr/>
        </p:nvCxnSpPr>
        <p:spPr>
          <a:xfrm>
            <a:off x="6119249" y="2213944"/>
            <a:ext cx="1408022" cy="2482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D3F49C30-B747-424D-9675-9838A703CBAE}"/>
              </a:ext>
            </a:extLst>
          </p:cNvPr>
          <p:cNvCxnSpPr>
            <a:cxnSpLocks/>
          </p:cNvCxnSpPr>
          <p:nvPr/>
        </p:nvCxnSpPr>
        <p:spPr>
          <a:xfrm>
            <a:off x="6061739" y="2309793"/>
            <a:ext cx="2337758" cy="153262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8D0ABEFB-0DB6-4822-B00F-3F49A723324E}"/>
              </a:ext>
            </a:extLst>
          </p:cNvPr>
          <p:cNvSpPr txBox="1"/>
          <p:nvPr/>
        </p:nvSpPr>
        <p:spPr>
          <a:xfrm>
            <a:off x="1158814" y="5268343"/>
            <a:ext cx="2743200" cy="64633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At</a:t>
            </a:r>
            <a:r>
              <a:rPr lang="en-US" dirty="0">
                <a:cs typeface="Calibri"/>
              </a:rPr>
              <a:t> t = 0ms a node multicasts interest /A.</a:t>
            </a:r>
            <a:endParaRPr lang="en-US" dirty="0"/>
          </a:p>
        </p:txBody>
      </p:sp>
    </p:spTree>
    <p:extLst>
      <p:ext uri="{BB962C8B-B14F-4D97-AF65-F5344CB8AC3E}">
        <p14:creationId xmlns:p14="http://schemas.microsoft.com/office/powerpoint/2010/main" val="3679212899"/>
      </p:ext>
    </p:extLst>
  </p:cSld>
  <p:clrMapOvr>
    <a:masterClrMapping/>
  </p:clrMapOvr>
  <mc:AlternateContent xmlns:mc="http://schemas.openxmlformats.org/markup-compatibility/2006" xmlns:p14="http://schemas.microsoft.com/office/powerpoint/2010/main">
    <mc:Choice Requires="p14">
      <p:transition spd="slow" p14:dur="1200">
        <p:zoom/>
      </p:transition>
    </mc:Choice>
    <mc:Fallback xmlns="">
      <p:transition spd="slow">
        <p:zoom/>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Adaptive Multicast Suppression </vt:lpstr>
      <vt:lpstr>Functional Requirements</vt:lpstr>
      <vt:lpstr>Non-Functional Requirements</vt:lpstr>
      <vt:lpstr>High Level Policies</vt:lpstr>
      <vt:lpstr>Interest Multicasting</vt:lpstr>
      <vt:lpstr>PowerPoint Presentation</vt:lpstr>
      <vt:lpstr>PowerPoint Presentation</vt:lpstr>
      <vt:lpstr>Data Reply Multicasting</vt:lpstr>
      <vt:lpstr>PowerPoint Presentation</vt:lpstr>
      <vt:lpstr>PowerPoint Presentation</vt:lpstr>
      <vt:lpstr>PowerPoint Presentation</vt:lpstr>
      <vt:lpstr>PowerPoint Presentation</vt:lpstr>
      <vt:lpstr>Interest Suppression Basics</vt:lpstr>
      <vt:lpstr>Look Behind Case</vt:lpstr>
      <vt:lpstr>Look Ahead Case</vt:lpstr>
      <vt:lpstr>PowerPoint Presentation</vt:lpstr>
      <vt:lpstr>PowerPoint Presentation</vt:lpstr>
      <vt:lpstr>PowerPoint Presentation</vt:lpstr>
      <vt:lpstr>Adaptive Suppression Delay</vt:lpstr>
      <vt:lpstr>Adaptive Suppression Timers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Tracking Multicast Prefix Flows</vt:lpstr>
      <vt:lpstr>Data Reply Suppression</vt:lpstr>
      <vt:lpstr>Caveats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lastModifiedBy>
  <cp:revision>1790</cp:revision>
  <dcterms:created xsi:type="dcterms:W3CDTF">2013-07-15T20:26:40Z</dcterms:created>
  <dcterms:modified xsi:type="dcterms:W3CDTF">2019-05-14T14:36:56Z</dcterms:modified>
</cp:coreProperties>
</file>