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9" r:id="rId2"/>
    <p:sldId id="257" r:id="rId3"/>
    <p:sldId id="258" r:id="rId4"/>
    <p:sldId id="259" r:id="rId5"/>
    <p:sldId id="260" r:id="rId6"/>
    <p:sldId id="262" r:id="rId7"/>
    <p:sldId id="263" r:id="rId8"/>
    <p:sldId id="261" r:id="rId9"/>
    <p:sldId id="264" r:id="rId10"/>
    <p:sldId id="265" r:id="rId11"/>
    <p:sldId id="267" r:id="rId12"/>
    <p:sldId id="269" r:id="rId13"/>
    <p:sldId id="268" r:id="rId14"/>
    <p:sldId id="270" r:id="rId15"/>
    <p:sldId id="271" r:id="rId16"/>
    <p:sldId id="286" r:id="rId17"/>
    <p:sldId id="273" r:id="rId18"/>
    <p:sldId id="274" r:id="rId19"/>
    <p:sldId id="275" r:id="rId20"/>
    <p:sldId id="276" r:id="rId21"/>
    <p:sldId id="278" r:id="rId22"/>
    <p:sldId id="277" r:id="rId23"/>
    <p:sldId id="279" r:id="rId24"/>
    <p:sldId id="280" r:id="rId25"/>
    <p:sldId id="281" r:id="rId26"/>
    <p:sldId id="285" r:id="rId27"/>
    <p:sldId id="287" r:id="rId28"/>
    <p:sldId id="288" r:id="rId29"/>
    <p:sldId id="282" r:id="rId30"/>
    <p:sldId id="283" r:id="rId31"/>
    <p:sldId id="28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6E500D-EF97-46C7-B17F-FB11AB1FCAE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4198DC-FF05-49B8-AAD0-648246008A5D}">
      <dgm:prSet/>
      <dgm:spPr/>
      <dgm:t>
        <a:bodyPr/>
        <a:lstStyle/>
        <a:p>
          <a:r>
            <a:rPr lang="en-US"/>
            <a:t>Current method of Basic Interest Suppression was implemented at the application layer requiring prefixes to be registered.</a:t>
          </a:r>
        </a:p>
      </dgm:t>
    </dgm:pt>
    <dgm:pt modelId="{EE16E6EF-103A-41F4-BFFA-206FE661BC46}" type="parTrans" cxnId="{E89176BC-E161-45CC-B409-1DAD3D68ED14}">
      <dgm:prSet/>
      <dgm:spPr/>
      <dgm:t>
        <a:bodyPr/>
        <a:lstStyle/>
        <a:p>
          <a:endParaRPr lang="en-US"/>
        </a:p>
      </dgm:t>
    </dgm:pt>
    <dgm:pt modelId="{5F02DF8B-F680-4643-B98D-16EFF3DD081C}" type="sibTrans" cxnId="{E89176BC-E161-45CC-B409-1DAD3D68ED14}">
      <dgm:prSet/>
      <dgm:spPr/>
      <dgm:t>
        <a:bodyPr/>
        <a:lstStyle/>
        <a:p>
          <a:endParaRPr lang="en-US"/>
        </a:p>
      </dgm:t>
    </dgm:pt>
    <dgm:pt modelId="{15A6FE70-9249-4F27-AB95-42BB9D7AB643}">
      <dgm:prSet/>
      <dgm:spPr/>
      <dgm:t>
        <a:bodyPr/>
        <a:lstStyle/>
        <a:p>
          <a:r>
            <a:rPr lang="en-US"/>
            <a:t>Results showed double digit increases in goodput.</a:t>
          </a:r>
        </a:p>
      </dgm:t>
    </dgm:pt>
    <dgm:pt modelId="{A4441F7B-5C20-4CE4-A20B-5CAF320D62EC}" type="parTrans" cxnId="{32C098F2-DC26-4088-B7CE-F3950DC6AAE0}">
      <dgm:prSet/>
      <dgm:spPr/>
      <dgm:t>
        <a:bodyPr/>
        <a:lstStyle/>
        <a:p>
          <a:endParaRPr lang="en-US"/>
        </a:p>
      </dgm:t>
    </dgm:pt>
    <dgm:pt modelId="{16F3A86A-615B-4D52-8614-C3E24EE038DC}" type="sibTrans" cxnId="{32C098F2-DC26-4088-B7CE-F3950DC6AAE0}">
      <dgm:prSet/>
      <dgm:spPr/>
      <dgm:t>
        <a:bodyPr/>
        <a:lstStyle/>
        <a:p>
          <a:endParaRPr lang="en-US"/>
        </a:p>
      </dgm:t>
    </dgm:pt>
    <dgm:pt modelId="{C71E2901-59E7-4902-8027-ACD724ACEEB7}">
      <dgm:prSet/>
      <dgm:spPr/>
      <dgm:t>
        <a:bodyPr/>
        <a:lstStyle/>
        <a:p>
          <a:r>
            <a:rPr lang="en-US"/>
            <a:t>Current method of Data Reply Suppression implemented as a forwarding strategy and only applied to content store hits.</a:t>
          </a:r>
        </a:p>
      </dgm:t>
    </dgm:pt>
    <dgm:pt modelId="{6D1BC9B6-AF3C-4EFD-93F5-7D937A15B22D}" type="parTrans" cxnId="{BA42107D-DBB9-4943-B060-4627E661A362}">
      <dgm:prSet/>
      <dgm:spPr/>
      <dgm:t>
        <a:bodyPr/>
        <a:lstStyle/>
        <a:p>
          <a:endParaRPr lang="en-US"/>
        </a:p>
      </dgm:t>
    </dgm:pt>
    <dgm:pt modelId="{8BE513A7-8B0C-4CD5-BFD2-9B03D2AAB27C}" type="sibTrans" cxnId="{BA42107D-DBB9-4943-B060-4627E661A362}">
      <dgm:prSet/>
      <dgm:spPr/>
      <dgm:t>
        <a:bodyPr/>
        <a:lstStyle/>
        <a:p>
          <a:endParaRPr lang="en-US"/>
        </a:p>
      </dgm:t>
    </dgm:pt>
    <dgm:pt modelId="{77C7137C-A5E3-4318-83B0-05D86578042E}">
      <dgm:prSet/>
      <dgm:spPr/>
      <dgm:t>
        <a:bodyPr/>
        <a:lstStyle/>
        <a:p>
          <a:r>
            <a:rPr lang="en-US"/>
            <a:t>Results showed more than a two fold increase in goodput.</a:t>
          </a:r>
        </a:p>
      </dgm:t>
    </dgm:pt>
    <dgm:pt modelId="{D0EC64F1-06EC-454A-B41D-D5EE573045E6}" type="parTrans" cxnId="{FB5E065A-371A-48E0-9EBD-13CE4A334DDF}">
      <dgm:prSet/>
      <dgm:spPr/>
      <dgm:t>
        <a:bodyPr/>
        <a:lstStyle/>
        <a:p>
          <a:endParaRPr lang="en-US"/>
        </a:p>
      </dgm:t>
    </dgm:pt>
    <dgm:pt modelId="{DF0A677F-8C40-4238-8973-4001369AE431}" type="sibTrans" cxnId="{FB5E065A-371A-48E0-9EBD-13CE4A334DDF}">
      <dgm:prSet/>
      <dgm:spPr/>
      <dgm:t>
        <a:bodyPr/>
        <a:lstStyle/>
        <a:p>
          <a:endParaRPr lang="en-US"/>
        </a:p>
      </dgm:t>
    </dgm:pt>
    <dgm:pt modelId="{B53D09D6-D021-4BB5-8957-CE1BBCA68DD1}">
      <dgm:prSet/>
      <dgm:spPr/>
      <dgm:t>
        <a:bodyPr/>
        <a:lstStyle/>
        <a:p>
          <a:r>
            <a:rPr lang="en-US">
              <a:cs typeface="Calibri Light"/>
            </a:rPr>
            <a:t>Combining </a:t>
          </a:r>
          <a:r>
            <a:rPr lang="en-US"/>
            <a:t>both interest suppression and data reply suppression.</a:t>
          </a:r>
        </a:p>
      </dgm:t>
    </dgm:pt>
    <dgm:pt modelId="{D659FAF2-5261-4ADF-B290-28F512805665}" type="parTrans" cxnId="{AB228460-F125-4069-B090-4E92E06EDB48}">
      <dgm:prSet/>
      <dgm:spPr/>
      <dgm:t>
        <a:bodyPr/>
        <a:lstStyle/>
        <a:p>
          <a:endParaRPr lang="en-US"/>
        </a:p>
      </dgm:t>
    </dgm:pt>
    <dgm:pt modelId="{D11AF950-9287-4DA9-B865-6E36C71E1C10}" type="sibTrans" cxnId="{AB228460-F125-4069-B090-4E92E06EDB48}">
      <dgm:prSet/>
      <dgm:spPr/>
      <dgm:t>
        <a:bodyPr/>
        <a:lstStyle/>
        <a:p>
          <a:endParaRPr lang="en-US"/>
        </a:p>
      </dgm:t>
    </dgm:pt>
    <dgm:pt modelId="{DB1D3CA3-1D4D-47AB-A635-39036EB492CC}">
      <dgm:prSet/>
      <dgm:spPr/>
      <dgm:t>
        <a:bodyPr/>
        <a:lstStyle/>
        <a:p>
          <a:r>
            <a:rPr lang="en-US" sz="2600">
              <a:cs typeface="Calibri Light"/>
            </a:rPr>
            <a:t>Results in almost three fold increase in goodput.</a:t>
          </a:r>
        </a:p>
      </dgm:t>
    </dgm:pt>
    <dgm:pt modelId="{6D07AA9E-AD12-4260-A41B-1C40B3F0D38D}" type="parTrans" cxnId="{FE54B691-5029-45EB-BE29-F25734A93CFD}">
      <dgm:prSet/>
      <dgm:spPr/>
    </dgm:pt>
    <dgm:pt modelId="{29CB7D7A-5DF7-4D3E-8141-DA93255F3596}" type="sibTrans" cxnId="{FE54B691-5029-45EB-BE29-F25734A93CFD}">
      <dgm:prSet/>
      <dgm:spPr/>
    </dgm:pt>
    <dgm:pt modelId="{0C2D5A54-4928-499A-8D60-91EB1D646F18}" type="pres">
      <dgm:prSet presAssocID="{516E500D-EF97-46C7-B17F-FB11AB1FCAEF}" presName="Name0" presStyleCnt="0">
        <dgm:presLayoutVars>
          <dgm:dir/>
          <dgm:animLvl val="lvl"/>
          <dgm:resizeHandles val="exact"/>
        </dgm:presLayoutVars>
      </dgm:prSet>
      <dgm:spPr/>
    </dgm:pt>
    <dgm:pt modelId="{7DB84EA1-FACE-417F-8D08-1277B3A9D493}" type="pres">
      <dgm:prSet presAssocID="{864198DC-FF05-49B8-AAD0-648246008A5D}" presName="composite" presStyleCnt="0"/>
      <dgm:spPr/>
    </dgm:pt>
    <dgm:pt modelId="{4A3B966C-E760-4F5E-A8A1-7B5E8294F98A}" type="pres">
      <dgm:prSet presAssocID="{864198DC-FF05-49B8-AAD0-648246008A5D}" presName="parTx" presStyleLbl="alignNode1" presStyleIdx="0" presStyleCnt="3">
        <dgm:presLayoutVars>
          <dgm:chMax val="0"/>
          <dgm:chPref val="0"/>
          <dgm:bulletEnabled val="1"/>
        </dgm:presLayoutVars>
      </dgm:prSet>
      <dgm:spPr/>
    </dgm:pt>
    <dgm:pt modelId="{1F7AF48E-970B-494F-9431-D560AEB9E4B7}" type="pres">
      <dgm:prSet presAssocID="{864198DC-FF05-49B8-AAD0-648246008A5D}" presName="desTx" presStyleLbl="alignAccFollowNode1" presStyleIdx="0" presStyleCnt="3">
        <dgm:presLayoutVars>
          <dgm:bulletEnabled val="1"/>
        </dgm:presLayoutVars>
      </dgm:prSet>
      <dgm:spPr/>
    </dgm:pt>
    <dgm:pt modelId="{F75C6B1F-0BE8-4428-821D-37C8F116503D}" type="pres">
      <dgm:prSet presAssocID="{5F02DF8B-F680-4643-B98D-16EFF3DD081C}" presName="space" presStyleCnt="0"/>
      <dgm:spPr/>
    </dgm:pt>
    <dgm:pt modelId="{46E388E1-2B19-4284-BE59-489DBC832EA6}" type="pres">
      <dgm:prSet presAssocID="{C71E2901-59E7-4902-8027-ACD724ACEEB7}" presName="composite" presStyleCnt="0"/>
      <dgm:spPr/>
    </dgm:pt>
    <dgm:pt modelId="{B4750BFA-8E39-41D5-98E0-A221E9449443}" type="pres">
      <dgm:prSet presAssocID="{C71E2901-59E7-4902-8027-ACD724ACEEB7}" presName="parTx" presStyleLbl="alignNode1" presStyleIdx="1" presStyleCnt="3">
        <dgm:presLayoutVars>
          <dgm:chMax val="0"/>
          <dgm:chPref val="0"/>
          <dgm:bulletEnabled val="1"/>
        </dgm:presLayoutVars>
      </dgm:prSet>
      <dgm:spPr/>
    </dgm:pt>
    <dgm:pt modelId="{01362D92-7EB7-468F-823C-E53B1D6750D7}" type="pres">
      <dgm:prSet presAssocID="{C71E2901-59E7-4902-8027-ACD724ACEEB7}" presName="desTx" presStyleLbl="alignAccFollowNode1" presStyleIdx="1" presStyleCnt="3">
        <dgm:presLayoutVars>
          <dgm:bulletEnabled val="1"/>
        </dgm:presLayoutVars>
      </dgm:prSet>
      <dgm:spPr/>
    </dgm:pt>
    <dgm:pt modelId="{41E5E44C-48CF-4105-AF47-A0DC4D76884A}" type="pres">
      <dgm:prSet presAssocID="{8BE513A7-8B0C-4CD5-BFD2-9B03D2AAB27C}" presName="space" presStyleCnt="0"/>
      <dgm:spPr/>
    </dgm:pt>
    <dgm:pt modelId="{AEE04707-62E3-4A62-B1EE-179F62513BD9}" type="pres">
      <dgm:prSet presAssocID="{B53D09D6-D021-4BB5-8957-CE1BBCA68DD1}" presName="composite" presStyleCnt="0"/>
      <dgm:spPr/>
    </dgm:pt>
    <dgm:pt modelId="{A5046BDD-1707-42DA-BB70-F98497BC9530}" type="pres">
      <dgm:prSet presAssocID="{B53D09D6-D021-4BB5-8957-CE1BBCA68DD1}" presName="parTx" presStyleLbl="alignNode1" presStyleIdx="2" presStyleCnt="3">
        <dgm:presLayoutVars>
          <dgm:chMax val="0"/>
          <dgm:chPref val="0"/>
          <dgm:bulletEnabled val="1"/>
        </dgm:presLayoutVars>
      </dgm:prSet>
      <dgm:spPr/>
    </dgm:pt>
    <dgm:pt modelId="{D525F074-FABF-4216-A689-B6343A1290E8}" type="pres">
      <dgm:prSet presAssocID="{B53D09D6-D021-4BB5-8957-CE1BBCA68DD1}" presName="desTx" presStyleLbl="alignAccFollowNode1" presStyleIdx="2" presStyleCnt="3">
        <dgm:presLayoutVars>
          <dgm:bulletEnabled val="1"/>
        </dgm:presLayoutVars>
      </dgm:prSet>
      <dgm:spPr/>
    </dgm:pt>
  </dgm:ptLst>
  <dgm:cxnLst>
    <dgm:cxn modelId="{86C83505-60A9-41AE-BA5F-D18895EBA8DD}" type="presOf" srcId="{15A6FE70-9249-4F27-AB95-42BB9D7AB643}" destId="{1F7AF48E-970B-494F-9431-D560AEB9E4B7}" srcOrd="0" destOrd="0" presId="urn:microsoft.com/office/officeart/2005/8/layout/hList1"/>
    <dgm:cxn modelId="{AB228460-F125-4069-B090-4E92E06EDB48}" srcId="{516E500D-EF97-46C7-B17F-FB11AB1FCAEF}" destId="{B53D09D6-D021-4BB5-8957-CE1BBCA68DD1}" srcOrd="2" destOrd="0" parTransId="{D659FAF2-5261-4ADF-B290-28F512805665}" sibTransId="{D11AF950-9287-4DA9-B865-6E36C71E1C10}"/>
    <dgm:cxn modelId="{159D5E6D-F784-4FB7-9B9A-9F38D51BB77F}" type="presOf" srcId="{DB1D3CA3-1D4D-47AB-A635-39036EB492CC}" destId="{D525F074-FABF-4216-A689-B6343A1290E8}" srcOrd="0" destOrd="0" presId="urn:microsoft.com/office/officeart/2005/8/layout/hList1"/>
    <dgm:cxn modelId="{09CFC376-8BF7-4196-82A4-0832C89D968E}" type="presOf" srcId="{864198DC-FF05-49B8-AAD0-648246008A5D}" destId="{4A3B966C-E760-4F5E-A8A1-7B5E8294F98A}" srcOrd="0" destOrd="0" presId="urn:microsoft.com/office/officeart/2005/8/layout/hList1"/>
    <dgm:cxn modelId="{FB5E065A-371A-48E0-9EBD-13CE4A334DDF}" srcId="{C71E2901-59E7-4902-8027-ACD724ACEEB7}" destId="{77C7137C-A5E3-4318-83B0-05D86578042E}" srcOrd="0" destOrd="0" parTransId="{D0EC64F1-06EC-454A-B41D-D5EE573045E6}" sibTransId="{DF0A677F-8C40-4238-8973-4001369AE431}"/>
    <dgm:cxn modelId="{BA42107D-DBB9-4943-B060-4627E661A362}" srcId="{516E500D-EF97-46C7-B17F-FB11AB1FCAEF}" destId="{C71E2901-59E7-4902-8027-ACD724ACEEB7}" srcOrd="1" destOrd="0" parTransId="{6D1BC9B6-AF3C-4EFD-93F5-7D937A15B22D}" sibTransId="{8BE513A7-8B0C-4CD5-BFD2-9B03D2AAB27C}"/>
    <dgm:cxn modelId="{E2420183-B37C-410F-A9B2-73160AB9FA6A}" type="presOf" srcId="{B53D09D6-D021-4BB5-8957-CE1BBCA68DD1}" destId="{A5046BDD-1707-42DA-BB70-F98497BC9530}" srcOrd="0" destOrd="0" presId="urn:microsoft.com/office/officeart/2005/8/layout/hList1"/>
    <dgm:cxn modelId="{FE54B691-5029-45EB-BE29-F25734A93CFD}" srcId="{B53D09D6-D021-4BB5-8957-CE1BBCA68DD1}" destId="{DB1D3CA3-1D4D-47AB-A635-39036EB492CC}" srcOrd="0" destOrd="0" parTransId="{6D07AA9E-AD12-4260-A41B-1C40B3F0D38D}" sibTransId="{29CB7D7A-5DF7-4D3E-8141-DA93255F3596}"/>
    <dgm:cxn modelId="{E980FAA5-345D-437D-94C2-D2D8AF7340D9}" type="presOf" srcId="{C71E2901-59E7-4902-8027-ACD724ACEEB7}" destId="{B4750BFA-8E39-41D5-98E0-A221E9449443}" srcOrd="0" destOrd="0" presId="urn:microsoft.com/office/officeart/2005/8/layout/hList1"/>
    <dgm:cxn modelId="{3F5518A7-F64E-4702-9C61-66419D129AC2}" type="presOf" srcId="{77C7137C-A5E3-4318-83B0-05D86578042E}" destId="{01362D92-7EB7-468F-823C-E53B1D6750D7}" srcOrd="0" destOrd="0" presId="urn:microsoft.com/office/officeart/2005/8/layout/hList1"/>
    <dgm:cxn modelId="{E89176BC-E161-45CC-B409-1DAD3D68ED14}" srcId="{516E500D-EF97-46C7-B17F-FB11AB1FCAEF}" destId="{864198DC-FF05-49B8-AAD0-648246008A5D}" srcOrd="0" destOrd="0" parTransId="{EE16E6EF-103A-41F4-BFFA-206FE661BC46}" sibTransId="{5F02DF8B-F680-4643-B98D-16EFF3DD081C}"/>
    <dgm:cxn modelId="{93E0B4E6-DDC4-4B0F-85DB-335CA20FEE08}" type="presOf" srcId="{516E500D-EF97-46C7-B17F-FB11AB1FCAEF}" destId="{0C2D5A54-4928-499A-8D60-91EB1D646F18}" srcOrd="0" destOrd="0" presId="urn:microsoft.com/office/officeart/2005/8/layout/hList1"/>
    <dgm:cxn modelId="{32C098F2-DC26-4088-B7CE-F3950DC6AAE0}" srcId="{864198DC-FF05-49B8-AAD0-648246008A5D}" destId="{15A6FE70-9249-4F27-AB95-42BB9D7AB643}" srcOrd="0" destOrd="0" parTransId="{A4441F7B-5C20-4CE4-A20B-5CAF320D62EC}" sibTransId="{16F3A86A-615B-4D52-8614-C3E24EE038DC}"/>
    <dgm:cxn modelId="{7C496DA9-A19A-41A5-975D-672942DB3050}" type="presParOf" srcId="{0C2D5A54-4928-499A-8D60-91EB1D646F18}" destId="{7DB84EA1-FACE-417F-8D08-1277B3A9D493}" srcOrd="0" destOrd="0" presId="urn:microsoft.com/office/officeart/2005/8/layout/hList1"/>
    <dgm:cxn modelId="{6C786A65-A270-4B5C-9107-77AFCF413B9C}" type="presParOf" srcId="{7DB84EA1-FACE-417F-8D08-1277B3A9D493}" destId="{4A3B966C-E760-4F5E-A8A1-7B5E8294F98A}" srcOrd="0" destOrd="0" presId="urn:microsoft.com/office/officeart/2005/8/layout/hList1"/>
    <dgm:cxn modelId="{777BF0DF-F234-4675-8B5B-DF956D4AD98F}" type="presParOf" srcId="{7DB84EA1-FACE-417F-8D08-1277B3A9D493}" destId="{1F7AF48E-970B-494F-9431-D560AEB9E4B7}" srcOrd="1" destOrd="0" presId="urn:microsoft.com/office/officeart/2005/8/layout/hList1"/>
    <dgm:cxn modelId="{9040A1F9-98D1-4E55-B646-382DF36112A9}" type="presParOf" srcId="{0C2D5A54-4928-499A-8D60-91EB1D646F18}" destId="{F75C6B1F-0BE8-4428-821D-37C8F116503D}" srcOrd="1" destOrd="0" presId="urn:microsoft.com/office/officeart/2005/8/layout/hList1"/>
    <dgm:cxn modelId="{4D54CED4-96AA-41D9-80DE-34954E38D7CE}" type="presParOf" srcId="{0C2D5A54-4928-499A-8D60-91EB1D646F18}" destId="{46E388E1-2B19-4284-BE59-489DBC832EA6}" srcOrd="2" destOrd="0" presId="urn:microsoft.com/office/officeart/2005/8/layout/hList1"/>
    <dgm:cxn modelId="{7C6EE08F-CF2A-4019-B530-816BED3DA1D6}" type="presParOf" srcId="{46E388E1-2B19-4284-BE59-489DBC832EA6}" destId="{B4750BFA-8E39-41D5-98E0-A221E9449443}" srcOrd="0" destOrd="0" presId="urn:microsoft.com/office/officeart/2005/8/layout/hList1"/>
    <dgm:cxn modelId="{CDBAF590-2623-4937-8964-AF531FDA9595}" type="presParOf" srcId="{46E388E1-2B19-4284-BE59-489DBC832EA6}" destId="{01362D92-7EB7-468F-823C-E53B1D6750D7}" srcOrd="1" destOrd="0" presId="urn:microsoft.com/office/officeart/2005/8/layout/hList1"/>
    <dgm:cxn modelId="{D7AE3940-DCF6-4D0E-87EE-3C07208B459B}" type="presParOf" srcId="{0C2D5A54-4928-499A-8D60-91EB1D646F18}" destId="{41E5E44C-48CF-4105-AF47-A0DC4D76884A}" srcOrd="3" destOrd="0" presId="urn:microsoft.com/office/officeart/2005/8/layout/hList1"/>
    <dgm:cxn modelId="{D4015570-3F2B-4C5C-8C3A-B93E6D5FE9DF}" type="presParOf" srcId="{0C2D5A54-4928-499A-8D60-91EB1D646F18}" destId="{AEE04707-62E3-4A62-B1EE-179F62513BD9}" srcOrd="4" destOrd="0" presId="urn:microsoft.com/office/officeart/2005/8/layout/hList1"/>
    <dgm:cxn modelId="{85D29138-3250-489E-A183-2093F5FA42B1}" type="presParOf" srcId="{AEE04707-62E3-4A62-B1EE-179F62513BD9}" destId="{A5046BDD-1707-42DA-BB70-F98497BC9530}" srcOrd="0" destOrd="0" presId="urn:microsoft.com/office/officeart/2005/8/layout/hList1"/>
    <dgm:cxn modelId="{B1C486BF-184D-4513-8552-1E212FC84B30}" type="presParOf" srcId="{AEE04707-62E3-4A62-B1EE-179F62513BD9}" destId="{D525F074-FABF-4216-A689-B6343A1290E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20CBB4-9A4C-4C1B-A0C4-889CEE5E3F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11FA669-2EEA-42BF-AD41-C109C5D17A21}">
      <dgm:prSet/>
      <dgm:spPr/>
      <dgm:t>
        <a:bodyPr/>
        <a:lstStyle/>
        <a:p>
          <a:r>
            <a:rPr lang="en-US" dirty="0"/>
            <a:t>Both interest suppression and data reply suppression work at a per prefix level.</a:t>
          </a:r>
        </a:p>
      </dgm:t>
    </dgm:pt>
    <dgm:pt modelId="{C6C8EEF2-18B3-4A52-BDEB-85FF813BA96D}" type="parTrans" cxnId="{6F16189C-A893-447A-82AD-45665A837420}">
      <dgm:prSet/>
      <dgm:spPr/>
      <dgm:t>
        <a:bodyPr/>
        <a:lstStyle/>
        <a:p>
          <a:endParaRPr lang="en-US"/>
        </a:p>
      </dgm:t>
    </dgm:pt>
    <dgm:pt modelId="{01E223D8-36AE-44AB-8CD5-C93951891CCC}" type="sibTrans" cxnId="{6F16189C-A893-447A-82AD-45665A837420}">
      <dgm:prSet/>
      <dgm:spPr/>
      <dgm:t>
        <a:bodyPr/>
        <a:lstStyle/>
        <a:p>
          <a:endParaRPr lang="en-US"/>
        </a:p>
      </dgm:t>
    </dgm:pt>
    <dgm:pt modelId="{65662919-E0A5-4837-AA87-FF2DF925B9EE}">
      <dgm:prSet/>
      <dgm:spPr/>
      <dgm:t>
        <a:bodyPr/>
        <a:lstStyle/>
        <a:p>
          <a:r>
            <a:rPr lang="en-US" dirty="0"/>
            <a:t>Content store replies present an issue since these NFD's don't have a priori knowledge of what prefix to perform data suppression on.</a:t>
          </a:r>
        </a:p>
      </dgm:t>
    </dgm:pt>
    <dgm:pt modelId="{458DB5E6-9B1E-4BF2-BE46-C8609939817F}" type="parTrans" cxnId="{C8452F0D-4E1F-47B8-A3FC-B29217ACC3F2}">
      <dgm:prSet/>
      <dgm:spPr/>
      <dgm:t>
        <a:bodyPr/>
        <a:lstStyle/>
        <a:p>
          <a:endParaRPr lang="en-US"/>
        </a:p>
      </dgm:t>
    </dgm:pt>
    <dgm:pt modelId="{3C11E1C6-2406-4DC5-A062-A51827CEC058}" type="sibTrans" cxnId="{C8452F0D-4E1F-47B8-A3FC-B29217ACC3F2}">
      <dgm:prSet/>
      <dgm:spPr/>
      <dgm:t>
        <a:bodyPr/>
        <a:lstStyle/>
        <a:p>
          <a:endParaRPr lang="en-US"/>
        </a:p>
      </dgm:t>
    </dgm:pt>
    <dgm:pt modelId="{C4B69C7B-ADDD-49F3-B39E-3B9DF67D5DB1}">
      <dgm:prSet/>
      <dgm:spPr/>
      <dgm:t>
        <a:bodyPr/>
        <a:lstStyle/>
        <a:p>
          <a:r>
            <a:rPr lang="en-US" dirty="0"/>
            <a:t>A posteriori knowledge can be obtained via a learning mechanism. </a:t>
          </a:r>
        </a:p>
      </dgm:t>
    </dgm:pt>
    <dgm:pt modelId="{E5D745CD-A409-453F-BD93-3BA5AC34B1C0}" type="parTrans" cxnId="{B1B0208D-2A65-4ED0-9666-6B262C215331}">
      <dgm:prSet/>
      <dgm:spPr/>
      <dgm:t>
        <a:bodyPr/>
        <a:lstStyle/>
        <a:p>
          <a:endParaRPr lang="en-US"/>
        </a:p>
      </dgm:t>
    </dgm:pt>
    <dgm:pt modelId="{7A3D61EA-6314-4954-9099-F1E616F41662}" type="sibTrans" cxnId="{B1B0208D-2A65-4ED0-9666-6B262C215331}">
      <dgm:prSet/>
      <dgm:spPr/>
      <dgm:t>
        <a:bodyPr/>
        <a:lstStyle/>
        <a:p>
          <a:endParaRPr lang="en-US"/>
        </a:p>
      </dgm:t>
    </dgm:pt>
    <dgm:pt modelId="{619F5B4F-4824-409C-90BC-859032102A37}">
      <dgm:prSet/>
      <dgm:spPr/>
      <dgm:t>
        <a:bodyPr/>
        <a:lstStyle/>
        <a:p>
          <a:r>
            <a:rPr lang="en-US" dirty="0"/>
            <a:t>Nodes that exist outside the multicast group can't participate in suppression as they will not over hear interests or data replies.</a:t>
          </a:r>
        </a:p>
      </dgm:t>
    </dgm:pt>
    <dgm:pt modelId="{F59770C1-4B47-463D-8782-35C671F05E67}" type="parTrans" cxnId="{75197B0D-833C-4771-9D1F-0226C2F44AF2}">
      <dgm:prSet/>
      <dgm:spPr/>
      <dgm:t>
        <a:bodyPr/>
        <a:lstStyle/>
        <a:p>
          <a:endParaRPr lang="en-US"/>
        </a:p>
      </dgm:t>
    </dgm:pt>
    <dgm:pt modelId="{CFB583C8-29A9-4A4C-BB9E-E4C6D3ED1EEB}" type="sibTrans" cxnId="{75197B0D-833C-4771-9D1F-0226C2F44AF2}">
      <dgm:prSet/>
      <dgm:spPr/>
      <dgm:t>
        <a:bodyPr/>
        <a:lstStyle/>
        <a:p>
          <a:endParaRPr lang="en-US"/>
        </a:p>
      </dgm:t>
    </dgm:pt>
    <dgm:pt modelId="{79F319AE-4118-4E31-A0B2-9E304A7A2B43}">
      <dgm:prSet/>
      <dgm:spPr/>
      <dgm:t>
        <a:bodyPr/>
        <a:lstStyle/>
        <a:p>
          <a:r>
            <a:rPr lang="en-US" dirty="0"/>
            <a:t>Nodes at the borders may delay unicasting an interest to see if a </a:t>
          </a:r>
          <a:r>
            <a:rPr lang="en-US" dirty="0" err="1"/>
            <a:t>multicasted</a:t>
          </a:r>
          <a:r>
            <a:rPr lang="en-US" dirty="0"/>
            <a:t> data reply satisfies that interest.</a:t>
          </a:r>
        </a:p>
      </dgm:t>
    </dgm:pt>
    <dgm:pt modelId="{E67CECA6-5A5A-4E43-A30B-45949D6B8A2B}" type="parTrans" cxnId="{BDE8EEE9-7854-49CC-8B89-F419ED1D0DF4}">
      <dgm:prSet/>
      <dgm:spPr/>
      <dgm:t>
        <a:bodyPr/>
        <a:lstStyle/>
        <a:p>
          <a:endParaRPr lang="en-US"/>
        </a:p>
      </dgm:t>
    </dgm:pt>
    <dgm:pt modelId="{E49673A0-21A1-4C20-91F1-560412AAC14D}" type="sibTrans" cxnId="{BDE8EEE9-7854-49CC-8B89-F419ED1D0DF4}">
      <dgm:prSet/>
      <dgm:spPr/>
      <dgm:t>
        <a:bodyPr/>
        <a:lstStyle/>
        <a:p>
          <a:endParaRPr lang="en-US"/>
        </a:p>
      </dgm:t>
    </dgm:pt>
    <dgm:pt modelId="{2408D5A0-CF15-48C3-9D86-449554BB9541}">
      <dgm:prSet/>
      <dgm:spPr/>
      <dgm:t>
        <a:bodyPr/>
        <a:lstStyle/>
        <a:p>
          <a:r>
            <a:rPr lang="en-US"/>
            <a:t> </a:t>
          </a:r>
          <a:r>
            <a:rPr lang="en-US" sz="2600" dirty="0"/>
            <a:t>Both consumers and producer apps can register the prefix with their NFD.</a:t>
          </a:r>
        </a:p>
      </dgm:t>
    </dgm:pt>
    <dgm:pt modelId="{3F93D76B-F4D2-4730-9973-BB030C641501}" type="parTrans" cxnId="{83E67EF0-4B4E-4F14-BFEC-1EF9956615BF}">
      <dgm:prSet/>
      <dgm:spPr/>
    </dgm:pt>
    <dgm:pt modelId="{6E4CA628-7A0D-49B4-B029-FC230AD62851}" type="sibTrans" cxnId="{83E67EF0-4B4E-4F14-BFEC-1EF9956615BF}">
      <dgm:prSet/>
      <dgm:spPr/>
    </dgm:pt>
    <dgm:pt modelId="{384E9079-F236-4625-9675-AEC717E3578D}" type="pres">
      <dgm:prSet presAssocID="{BD20CBB4-9A4C-4C1B-A0C4-889CEE5E3F22}" presName="linear" presStyleCnt="0">
        <dgm:presLayoutVars>
          <dgm:animLvl val="lvl"/>
          <dgm:resizeHandles val="exact"/>
        </dgm:presLayoutVars>
      </dgm:prSet>
      <dgm:spPr/>
    </dgm:pt>
    <dgm:pt modelId="{AC1D66D1-7823-4379-8D16-61EF68A84F80}" type="pres">
      <dgm:prSet presAssocID="{711FA669-2EEA-42BF-AD41-C109C5D17A21}" presName="parentText" presStyleLbl="node1" presStyleIdx="0" presStyleCnt="3">
        <dgm:presLayoutVars>
          <dgm:chMax val="0"/>
          <dgm:bulletEnabled val="1"/>
        </dgm:presLayoutVars>
      </dgm:prSet>
      <dgm:spPr/>
    </dgm:pt>
    <dgm:pt modelId="{CA262128-2BA3-40E9-8FB8-47660895D80F}" type="pres">
      <dgm:prSet presAssocID="{711FA669-2EEA-42BF-AD41-C109C5D17A21}" presName="childText" presStyleLbl="revTx" presStyleIdx="0" presStyleCnt="3">
        <dgm:presLayoutVars>
          <dgm:bulletEnabled val="1"/>
        </dgm:presLayoutVars>
      </dgm:prSet>
      <dgm:spPr/>
    </dgm:pt>
    <dgm:pt modelId="{1B8C3653-09CC-4DB9-BBFE-4AAED3497382}" type="pres">
      <dgm:prSet presAssocID="{65662919-E0A5-4837-AA87-FF2DF925B9EE}" presName="parentText" presStyleLbl="node1" presStyleIdx="1" presStyleCnt="3">
        <dgm:presLayoutVars>
          <dgm:chMax val="0"/>
          <dgm:bulletEnabled val="1"/>
        </dgm:presLayoutVars>
      </dgm:prSet>
      <dgm:spPr/>
    </dgm:pt>
    <dgm:pt modelId="{3A5CB432-EA10-45BE-8F30-CD9E68DFD136}" type="pres">
      <dgm:prSet presAssocID="{65662919-E0A5-4837-AA87-FF2DF925B9EE}" presName="childText" presStyleLbl="revTx" presStyleIdx="1" presStyleCnt="3">
        <dgm:presLayoutVars>
          <dgm:bulletEnabled val="1"/>
        </dgm:presLayoutVars>
      </dgm:prSet>
      <dgm:spPr/>
    </dgm:pt>
    <dgm:pt modelId="{D6F3EB6D-622E-49CF-B050-4CDE3A3561A8}" type="pres">
      <dgm:prSet presAssocID="{619F5B4F-4824-409C-90BC-859032102A37}" presName="parentText" presStyleLbl="node1" presStyleIdx="2" presStyleCnt="3">
        <dgm:presLayoutVars>
          <dgm:chMax val="0"/>
          <dgm:bulletEnabled val="1"/>
        </dgm:presLayoutVars>
      </dgm:prSet>
      <dgm:spPr/>
    </dgm:pt>
    <dgm:pt modelId="{D58E1A53-54DA-41E5-85B6-118A7DA11268}" type="pres">
      <dgm:prSet presAssocID="{619F5B4F-4824-409C-90BC-859032102A37}" presName="childText" presStyleLbl="revTx" presStyleIdx="2" presStyleCnt="3">
        <dgm:presLayoutVars>
          <dgm:bulletEnabled val="1"/>
        </dgm:presLayoutVars>
      </dgm:prSet>
      <dgm:spPr/>
    </dgm:pt>
  </dgm:ptLst>
  <dgm:cxnLst>
    <dgm:cxn modelId="{C8452F0D-4E1F-47B8-A3FC-B29217ACC3F2}" srcId="{BD20CBB4-9A4C-4C1B-A0C4-889CEE5E3F22}" destId="{65662919-E0A5-4837-AA87-FF2DF925B9EE}" srcOrd="1" destOrd="0" parTransId="{458DB5E6-9B1E-4BF2-BE46-C8609939817F}" sibTransId="{3C11E1C6-2406-4DC5-A062-A51827CEC058}"/>
    <dgm:cxn modelId="{75197B0D-833C-4771-9D1F-0226C2F44AF2}" srcId="{BD20CBB4-9A4C-4C1B-A0C4-889CEE5E3F22}" destId="{619F5B4F-4824-409C-90BC-859032102A37}" srcOrd="2" destOrd="0" parTransId="{F59770C1-4B47-463D-8782-35C671F05E67}" sibTransId="{CFB583C8-29A9-4A4C-BB9E-E4C6D3ED1EEB}"/>
    <dgm:cxn modelId="{286DC31C-21D8-4F62-9AB9-5094DA028B42}" type="presOf" srcId="{619F5B4F-4824-409C-90BC-859032102A37}" destId="{D6F3EB6D-622E-49CF-B050-4CDE3A3561A8}" srcOrd="0" destOrd="0" presId="urn:microsoft.com/office/officeart/2005/8/layout/vList2"/>
    <dgm:cxn modelId="{29666F26-AD8B-4410-A8E1-66CACDB8D2C1}" type="presOf" srcId="{79F319AE-4118-4E31-A0B2-9E304A7A2B43}" destId="{D58E1A53-54DA-41E5-85B6-118A7DA11268}" srcOrd="0" destOrd="0" presId="urn:microsoft.com/office/officeart/2005/8/layout/vList2"/>
    <dgm:cxn modelId="{AC249029-CECF-46C3-A4F4-E8C26D58B458}" type="presOf" srcId="{711FA669-2EEA-42BF-AD41-C109C5D17A21}" destId="{AC1D66D1-7823-4379-8D16-61EF68A84F80}" srcOrd="0" destOrd="0" presId="urn:microsoft.com/office/officeart/2005/8/layout/vList2"/>
    <dgm:cxn modelId="{F506FC63-AE1F-4F87-A57D-6E18A35990E8}" type="presOf" srcId="{2408D5A0-CF15-48C3-9D86-449554BB9541}" destId="{CA262128-2BA3-40E9-8FB8-47660895D80F}" srcOrd="0" destOrd="0" presId="urn:microsoft.com/office/officeart/2005/8/layout/vList2"/>
    <dgm:cxn modelId="{87D0236A-E97C-4611-86A9-D6662D6DACD0}" type="presOf" srcId="{65662919-E0A5-4837-AA87-FF2DF925B9EE}" destId="{1B8C3653-09CC-4DB9-BBFE-4AAED3497382}" srcOrd="0" destOrd="0" presId="urn:microsoft.com/office/officeart/2005/8/layout/vList2"/>
    <dgm:cxn modelId="{F056B887-5036-4039-8F5C-EA883F4FA747}" type="presOf" srcId="{C4B69C7B-ADDD-49F3-B39E-3B9DF67D5DB1}" destId="{3A5CB432-EA10-45BE-8F30-CD9E68DFD136}" srcOrd="0" destOrd="0" presId="urn:microsoft.com/office/officeart/2005/8/layout/vList2"/>
    <dgm:cxn modelId="{B1B0208D-2A65-4ED0-9666-6B262C215331}" srcId="{65662919-E0A5-4837-AA87-FF2DF925B9EE}" destId="{C4B69C7B-ADDD-49F3-B39E-3B9DF67D5DB1}" srcOrd="0" destOrd="0" parTransId="{E5D745CD-A409-453F-BD93-3BA5AC34B1C0}" sibTransId="{7A3D61EA-6314-4954-9099-F1E616F41662}"/>
    <dgm:cxn modelId="{6F16189C-A893-447A-82AD-45665A837420}" srcId="{BD20CBB4-9A4C-4C1B-A0C4-889CEE5E3F22}" destId="{711FA669-2EEA-42BF-AD41-C109C5D17A21}" srcOrd="0" destOrd="0" parTransId="{C6C8EEF2-18B3-4A52-BDEB-85FF813BA96D}" sibTransId="{01E223D8-36AE-44AB-8CD5-C93951891CCC}"/>
    <dgm:cxn modelId="{22C4D8E6-0EEF-441F-AB8D-CFD2D5EFB9C9}" type="presOf" srcId="{BD20CBB4-9A4C-4C1B-A0C4-889CEE5E3F22}" destId="{384E9079-F236-4625-9675-AEC717E3578D}" srcOrd="0" destOrd="0" presId="urn:microsoft.com/office/officeart/2005/8/layout/vList2"/>
    <dgm:cxn modelId="{BDE8EEE9-7854-49CC-8B89-F419ED1D0DF4}" srcId="{619F5B4F-4824-409C-90BC-859032102A37}" destId="{79F319AE-4118-4E31-A0B2-9E304A7A2B43}" srcOrd="0" destOrd="0" parTransId="{E67CECA6-5A5A-4E43-A30B-45949D6B8A2B}" sibTransId="{E49673A0-21A1-4C20-91F1-560412AAC14D}"/>
    <dgm:cxn modelId="{83E67EF0-4B4E-4F14-BFEC-1EF9956615BF}" srcId="{711FA669-2EEA-42BF-AD41-C109C5D17A21}" destId="{2408D5A0-CF15-48C3-9D86-449554BB9541}" srcOrd="0" destOrd="0" parTransId="{3F93D76B-F4D2-4730-9973-BB030C641501}" sibTransId="{6E4CA628-7A0D-49B4-B029-FC230AD62851}"/>
    <dgm:cxn modelId="{586BABC9-CEA2-4AAB-9C4A-FB865AEFC0DC}" type="presParOf" srcId="{384E9079-F236-4625-9675-AEC717E3578D}" destId="{AC1D66D1-7823-4379-8D16-61EF68A84F80}" srcOrd="0" destOrd="0" presId="urn:microsoft.com/office/officeart/2005/8/layout/vList2"/>
    <dgm:cxn modelId="{3E66E248-631A-4C46-B3CA-45F875E179E2}" type="presParOf" srcId="{384E9079-F236-4625-9675-AEC717E3578D}" destId="{CA262128-2BA3-40E9-8FB8-47660895D80F}" srcOrd="1" destOrd="0" presId="urn:microsoft.com/office/officeart/2005/8/layout/vList2"/>
    <dgm:cxn modelId="{BAE2E8F4-EA4F-45D0-84B0-C57E2C612D48}" type="presParOf" srcId="{384E9079-F236-4625-9675-AEC717E3578D}" destId="{1B8C3653-09CC-4DB9-BBFE-4AAED3497382}" srcOrd="2" destOrd="0" presId="urn:microsoft.com/office/officeart/2005/8/layout/vList2"/>
    <dgm:cxn modelId="{B03ADDFC-916B-4CE5-A85C-6CEE33CFE029}" type="presParOf" srcId="{384E9079-F236-4625-9675-AEC717E3578D}" destId="{3A5CB432-EA10-45BE-8F30-CD9E68DFD136}" srcOrd="3" destOrd="0" presId="urn:microsoft.com/office/officeart/2005/8/layout/vList2"/>
    <dgm:cxn modelId="{E4E2DA42-20B5-417B-9CF6-7BBE14C3CAC7}" type="presParOf" srcId="{384E9079-F236-4625-9675-AEC717E3578D}" destId="{D6F3EB6D-622E-49CF-B050-4CDE3A3561A8}" srcOrd="4" destOrd="0" presId="urn:microsoft.com/office/officeart/2005/8/layout/vList2"/>
    <dgm:cxn modelId="{B6FC82FE-3760-41F2-9358-93AC4E7CFB12}" type="presParOf" srcId="{384E9079-F236-4625-9675-AEC717E3578D}" destId="{D58E1A53-54DA-41E5-85B6-118A7DA1126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3B966C-E760-4F5E-A8A1-7B5E8294F98A}">
      <dsp:nvSpPr>
        <dsp:cNvPr id="0" name=""/>
        <dsp:cNvSpPr/>
      </dsp:nvSpPr>
      <dsp:spPr>
        <a:xfrm>
          <a:off x="3286" y="1248178"/>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Current method of Basic Interest Suppression was implemented at the application layer requiring prefixes to be registered.</a:t>
          </a:r>
        </a:p>
      </dsp:txBody>
      <dsp:txXfrm>
        <a:off x="3286" y="1248178"/>
        <a:ext cx="3203971" cy="1108341"/>
      </dsp:txXfrm>
    </dsp:sp>
    <dsp:sp modelId="{1F7AF48E-970B-494F-9431-D560AEB9E4B7}">
      <dsp:nvSpPr>
        <dsp:cNvPr id="0" name=""/>
        <dsp:cNvSpPr/>
      </dsp:nvSpPr>
      <dsp:spPr>
        <a:xfrm>
          <a:off x="3286" y="2356519"/>
          <a:ext cx="3203971" cy="7466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Results showed double digit increases in goodput.</a:t>
          </a:r>
        </a:p>
      </dsp:txBody>
      <dsp:txXfrm>
        <a:off x="3286" y="2356519"/>
        <a:ext cx="3203971" cy="746639"/>
      </dsp:txXfrm>
    </dsp:sp>
    <dsp:sp modelId="{B4750BFA-8E39-41D5-98E0-A221E9449443}">
      <dsp:nvSpPr>
        <dsp:cNvPr id="0" name=""/>
        <dsp:cNvSpPr/>
      </dsp:nvSpPr>
      <dsp:spPr>
        <a:xfrm>
          <a:off x="3655814" y="1248178"/>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Current method of Data Reply Suppression implemented as a forwarding strategy and only applied to content store hits.</a:t>
          </a:r>
        </a:p>
      </dsp:txBody>
      <dsp:txXfrm>
        <a:off x="3655814" y="1248178"/>
        <a:ext cx="3203971" cy="1108341"/>
      </dsp:txXfrm>
    </dsp:sp>
    <dsp:sp modelId="{01362D92-7EB7-468F-823C-E53B1D6750D7}">
      <dsp:nvSpPr>
        <dsp:cNvPr id="0" name=""/>
        <dsp:cNvSpPr/>
      </dsp:nvSpPr>
      <dsp:spPr>
        <a:xfrm>
          <a:off x="3655814" y="2356519"/>
          <a:ext cx="3203971" cy="7466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Results showed more than a two fold increase in goodput.</a:t>
          </a:r>
        </a:p>
      </dsp:txBody>
      <dsp:txXfrm>
        <a:off x="3655814" y="2356519"/>
        <a:ext cx="3203971" cy="746639"/>
      </dsp:txXfrm>
    </dsp:sp>
    <dsp:sp modelId="{A5046BDD-1707-42DA-BB70-F98497BC9530}">
      <dsp:nvSpPr>
        <dsp:cNvPr id="0" name=""/>
        <dsp:cNvSpPr/>
      </dsp:nvSpPr>
      <dsp:spPr>
        <a:xfrm>
          <a:off x="7308342" y="1248178"/>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cs typeface="Calibri Light"/>
            </a:rPr>
            <a:t>Combining </a:t>
          </a:r>
          <a:r>
            <a:rPr lang="en-US" sz="1700" kern="1200"/>
            <a:t>both interest suppression and data reply suppression.</a:t>
          </a:r>
        </a:p>
      </dsp:txBody>
      <dsp:txXfrm>
        <a:off x="7308342" y="1248178"/>
        <a:ext cx="3203971" cy="1108341"/>
      </dsp:txXfrm>
    </dsp:sp>
    <dsp:sp modelId="{D525F074-FABF-4216-A689-B6343A1290E8}">
      <dsp:nvSpPr>
        <dsp:cNvPr id="0" name=""/>
        <dsp:cNvSpPr/>
      </dsp:nvSpPr>
      <dsp:spPr>
        <a:xfrm>
          <a:off x="7308342" y="2356519"/>
          <a:ext cx="3203971" cy="7466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cs typeface="Calibri Light"/>
            </a:rPr>
            <a:t>Results in almost three fold increase in goodput.</a:t>
          </a:r>
        </a:p>
      </dsp:txBody>
      <dsp:txXfrm>
        <a:off x="7308342" y="2356519"/>
        <a:ext cx="3203971" cy="746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D66D1-7823-4379-8D16-61EF68A84F80}">
      <dsp:nvSpPr>
        <dsp:cNvPr id="0" name=""/>
        <dsp:cNvSpPr/>
      </dsp:nvSpPr>
      <dsp:spPr>
        <a:xfrm>
          <a:off x="0" y="50043"/>
          <a:ext cx="1051560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Both interest suppression and data reply suppression work at a per prefix level.</a:t>
          </a:r>
        </a:p>
      </dsp:txBody>
      <dsp:txXfrm>
        <a:off x="46541" y="96584"/>
        <a:ext cx="10422518" cy="860321"/>
      </dsp:txXfrm>
    </dsp:sp>
    <dsp:sp modelId="{CA262128-2BA3-40E9-8FB8-47660895D80F}">
      <dsp:nvSpPr>
        <dsp:cNvPr id="0" name=""/>
        <dsp:cNvSpPr/>
      </dsp:nvSpPr>
      <dsp:spPr>
        <a:xfrm>
          <a:off x="0" y="1003447"/>
          <a:ext cx="10515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 </a:t>
          </a:r>
          <a:r>
            <a:rPr lang="en-US" sz="1900" kern="1200" dirty="0"/>
            <a:t>Both consumers and producer apps can register the prefix with their NFD.</a:t>
          </a:r>
        </a:p>
      </dsp:txBody>
      <dsp:txXfrm>
        <a:off x="0" y="1003447"/>
        <a:ext cx="10515600" cy="397440"/>
      </dsp:txXfrm>
    </dsp:sp>
    <dsp:sp modelId="{1B8C3653-09CC-4DB9-BBFE-4AAED3497382}">
      <dsp:nvSpPr>
        <dsp:cNvPr id="0" name=""/>
        <dsp:cNvSpPr/>
      </dsp:nvSpPr>
      <dsp:spPr>
        <a:xfrm>
          <a:off x="0" y="1400887"/>
          <a:ext cx="1051560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Content store replies present an issue since these NFD's don't have a priori knowledge of what prefix to perform data suppression on.</a:t>
          </a:r>
        </a:p>
      </dsp:txBody>
      <dsp:txXfrm>
        <a:off x="46541" y="1447428"/>
        <a:ext cx="10422518" cy="860321"/>
      </dsp:txXfrm>
    </dsp:sp>
    <dsp:sp modelId="{3A5CB432-EA10-45BE-8F30-CD9E68DFD136}">
      <dsp:nvSpPr>
        <dsp:cNvPr id="0" name=""/>
        <dsp:cNvSpPr/>
      </dsp:nvSpPr>
      <dsp:spPr>
        <a:xfrm>
          <a:off x="0" y="2354290"/>
          <a:ext cx="10515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A posteriori knowledge can be obtained via a learning mechanism. </a:t>
          </a:r>
        </a:p>
      </dsp:txBody>
      <dsp:txXfrm>
        <a:off x="0" y="2354290"/>
        <a:ext cx="10515600" cy="397440"/>
      </dsp:txXfrm>
    </dsp:sp>
    <dsp:sp modelId="{D6F3EB6D-622E-49CF-B050-4CDE3A3561A8}">
      <dsp:nvSpPr>
        <dsp:cNvPr id="0" name=""/>
        <dsp:cNvSpPr/>
      </dsp:nvSpPr>
      <dsp:spPr>
        <a:xfrm>
          <a:off x="0" y="2751730"/>
          <a:ext cx="10515600" cy="9534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Nodes that exist outside the multicast group can't participate in suppression as they will not over hear interests or data replies.</a:t>
          </a:r>
        </a:p>
      </dsp:txBody>
      <dsp:txXfrm>
        <a:off x="46541" y="2798271"/>
        <a:ext cx="10422518" cy="860321"/>
      </dsp:txXfrm>
    </dsp:sp>
    <dsp:sp modelId="{D58E1A53-54DA-41E5-85B6-118A7DA11268}">
      <dsp:nvSpPr>
        <dsp:cNvPr id="0" name=""/>
        <dsp:cNvSpPr/>
      </dsp:nvSpPr>
      <dsp:spPr>
        <a:xfrm>
          <a:off x="0" y="3705134"/>
          <a:ext cx="10515600"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Nodes at the borders may delay unicasting an interest to see if a </a:t>
          </a:r>
          <a:r>
            <a:rPr lang="en-US" sz="1900" kern="1200" dirty="0" err="1"/>
            <a:t>multicasted</a:t>
          </a:r>
          <a:r>
            <a:rPr lang="en-US" sz="1900" kern="1200" dirty="0"/>
            <a:t> data reply satisfies that interest.</a:t>
          </a:r>
        </a:p>
      </dsp:txBody>
      <dsp:txXfrm>
        <a:off x="0" y="3705134"/>
        <a:ext cx="10515600" cy="5961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822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0125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9110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3391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8856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2584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8597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0344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22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1870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521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418661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83391EA-B13F-47C1-BEE7-FEEB441BC833}"/>
              </a:ext>
            </a:extLst>
          </p:cNvPr>
          <p:cNvSpPr>
            <a:spLocks noGrp="1"/>
          </p:cNvSpPr>
          <p:nvPr>
            <p:ph type="ctrTitle"/>
          </p:nvPr>
        </p:nvSpPr>
        <p:spPr>
          <a:xfrm>
            <a:off x="838199" y="4525347"/>
            <a:ext cx="6801321" cy="1737360"/>
          </a:xfrm>
        </p:spPr>
        <p:txBody>
          <a:bodyPr anchor="ctr">
            <a:normAutofit/>
          </a:bodyPr>
          <a:lstStyle/>
          <a:p>
            <a:pPr algn="r"/>
            <a:r>
              <a:rPr lang="en-US" dirty="0">
                <a:cs typeface="Calibri Light"/>
              </a:rPr>
              <a:t>Adaptive Multicast Suppression </a:t>
            </a:r>
            <a:endParaRPr lang="en-US"/>
          </a:p>
        </p:txBody>
      </p:sp>
      <p:sp>
        <p:nvSpPr>
          <p:cNvPr id="3" name="Content Placeholder 2">
            <a:extLst>
              <a:ext uri="{FF2B5EF4-FFF2-40B4-BE49-F238E27FC236}">
                <a16:creationId xmlns:a16="http://schemas.microsoft.com/office/drawing/2014/main" id="{9ADB3CAD-0793-49B3-A81A-66A34C13378D}"/>
              </a:ext>
            </a:extLst>
          </p:cNvPr>
          <p:cNvSpPr>
            <a:spLocks noGrp="1"/>
          </p:cNvSpPr>
          <p:nvPr>
            <p:ph type="subTitle" idx="1"/>
          </p:nvPr>
        </p:nvSpPr>
        <p:spPr>
          <a:xfrm>
            <a:off x="7961258" y="4525347"/>
            <a:ext cx="3258675" cy="1737360"/>
          </a:xfrm>
        </p:spPr>
        <p:txBody>
          <a:bodyPr vert="horz" lIns="91440" tIns="45720" rIns="91440" bIns="45720" rtlCol="0" anchor="ctr">
            <a:normAutofit/>
          </a:bodyPr>
          <a:lstStyle/>
          <a:p>
            <a:pPr algn="l"/>
            <a:r>
              <a:rPr lang="en-US" dirty="0">
                <a:cs typeface="Calibri"/>
              </a:rPr>
              <a:t>Named Data Networking</a:t>
            </a:r>
            <a:endParaRPr lang="en-US">
              <a:cs typeface="Calibri"/>
            </a:endParaRPr>
          </a:p>
          <a:p>
            <a:pPr algn="l"/>
            <a:r>
              <a:rPr lang="en-US" dirty="0">
                <a:cs typeface="Calibri"/>
              </a:rPr>
              <a:t>Ernest McCracken</a:t>
            </a:r>
            <a:endParaRPr lang="en-US">
              <a:cs typeface="Calibri"/>
            </a:endParaRPr>
          </a:p>
          <a:p>
            <a:pPr algn="l"/>
            <a:r>
              <a:rPr lang="en-US" dirty="0">
                <a:cs typeface="Calibri"/>
              </a:rPr>
              <a:t>University of Memphis</a:t>
            </a:r>
            <a:endParaRPr lang="en-US">
              <a:cs typeface="Calibri"/>
            </a:endParaRP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28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631825"/>
            <a:ext cx="10515600" cy="1325563"/>
          </a:xfrm>
        </p:spPr>
        <p:txBody>
          <a:bodyPr>
            <a:normAutofit/>
          </a:bodyPr>
          <a:lstStyle/>
          <a:p>
            <a:r>
              <a:rPr lang="en-US">
                <a:cs typeface="Calibri Light"/>
              </a:rPr>
              <a:t>Interest Suppression Basics</a:t>
            </a:r>
            <a:endParaRPr lang="en-US" dirty="0"/>
          </a:p>
        </p:txBody>
      </p: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838200" y="2057400"/>
            <a:ext cx="10515600" cy="3871762"/>
          </a:xfrm>
        </p:spPr>
        <p:txBody>
          <a:bodyPr vert="horz" lIns="91440" tIns="45720" rIns="91440" bIns="45720" rtlCol="0">
            <a:normAutofit fontScale="92500"/>
          </a:bodyPr>
          <a:lstStyle/>
          <a:p>
            <a:pPr marL="0" indent="0">
              <a:buNone/>
            </a:pPr>
            <a:r>
              <a:rPr lang="en-US" sz="2200">
                <a:cs typeface="Calibri"/>
              </a:rPr>
              <a:t>The basic idea is to eavesdrop on multicasted interests for some amount of time before forwarding the interest.</a:t>
            </a:r>
          </a:p>
          <a:p>
            <a:pPr marL="0" indent="0">
              <a:buNone/>
            </a:pPr>
            <a:endParaRPr lang="en-US" sz="2200">
              <a:cs typeface="Calibri"/>
            </a:endParaRPr>
          </a:p>
          <a:p>
            <a:pPr marL="0" indent="0">
              <a:buNone/>
            </a:pPr>
            <a:r>
              <a:rPr lang="en-US" sz="2200">
                <a:cs typeface="Calibri"/>
              </a:rPr>
              <a:t>Our initial design had every multicasted interest wait an independently randomized amount of time.</a:t>
            </a:r>
          </a:p>
          <a:p>
            <a:pPr marL="0" indent="0">
              <a:buNone/>
            </a:pPr>
            <a:r>
              <a:rPr lang="en-US" sz="2200">
                <a:cs typeface="Calibri"/>
              </a:rPr>
              <a:t>If the same interest was heard then the interest was sent to NFD with nextHopId = null face.  This creates a PIT but does not forward the interest.</a:t>
            </a:r>
          </a:p>
          <a:p>
            <a:pPr marL="0" indent="0">
              <a:buNone/>
            </a:pPr>
            <a:endParaRPr lang="en-US" sz="2200">
              <a:cs typeface="Calibri"/>
            </a:endParaRPr>
          </a:p>
          <a:p>
            <a:pPr marL="0" indent="0">
              <a:buNone/>
            </a:pPr>
            <a:r>
              <a:rPr lang="en-US" sz="2200">
                <a:cs typeface="Calibri"/>
              </a:rPr>
              <a:t>Interest suppression only needs to occur at endpoints.  NFD's that are only forwarding interests do not change behavior.</a:t>
            </a:r>
          </a:p>
        </p:txBody>
      </p:sp>
    </p:spTree>
    <p:extLst>
      <p:ext uri="{BB962C8B-B14F-4D97-AF65-F5344CB8AC3E}">
        <p14:creationId xmlns:p14="http://schemas.microsoft.com/office/powerpoint/2010/main" val="3029301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a:cs typeface="Calibri"/>
              </a:rPr>
              <a:t> t = 0ms, node waits for </a:t>
            </a:r>
            <a:r>
              <a:rPr lang="en-US" dirty="0">
                <a:cs typeface="Calibri"/>
              </a:rPr>
              <a:t>80ms before multicasting /A.</a:t>
            </a:r>
            <a:endParaRPr lang="en-US" dirty="0"/>
          </a:p>
        </p:txBody>
      </p:sp>
    </p:spTree>
    <p:extLst>
      <p:ext uri="{BB962C8B-B14F-4D97-AF65-F5344CB8AC3E}">
        <p14:creationId xmlns:p14="http://schemas.microsoft.com/office/powerpoint/2010/main" val="253909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At</a:t>
            </a:r>
            <a:r>
              <a:rPr lang="en-US">
                <a:cs typeface="Calibri"/>
              </a:rPr>
              <a:t> t = 30ms blue node waits 100ms before </a:t>
            </a:r>
            <a:r>
              <a:rPr lang="en-US" dirty="0">
                <a:cs typeface="Calibri"/>
              </a:rPr>
              <a:t>multicasting /A.</a:t>
            </a:r>
            <a:endParaRPr lang="en-US" dirty="0"/>
          </a:p>
        </p:txBody>
      </p:sp>
      <p:sp>
        <p:nvSpPr>
          <p:cNvPr id="2" name="Oval 1">
            <a:extLst>
              <a:ext uri="{FF2B5EF4-FFF2-40B4-BE49-F238E27FC236}">
                <a16:creationId xmlns:a16="http://schemas.microsoft.com/office/drawing/2014/main" id="{E1B9320E-092D-4394-A632-EAAA269900AA}"/>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Oval 2">
            <a:extLst>
              <a:ext uri="{FF2B5EF4-FFF2-40B4-BE49-F238E27FC236}">
                <a16:creationId xmlns:a16="http://schemas.microsoft.com/office/drawing/2014/main" id="{8F362A6C-0CFB-4F5E-A60F-B5C619E9BED3}"/>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Oval 11">
            <a:extLst>
              <a:ext uri="{FF2B5EF4-FFF2-40B4-BE49-F238E27FC236}">
                <a16:creationId xmlns:a16="http://schemas.microsoft.com/office/drawing/2014/main" id="{5F3934D0-FE0C-4250-AAE5-9DC880500122}"/>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Oval 15">
            <a:extLst>
              <a:ext uri="{FF2B5EF4-FFF2-40B4-BE49-F238E27FC236}">
                <a16:creationId xmlns:a16="http://schemas.microsoft.com/office/drawing/2014/main" id="{8109529D-299D-4C26-8777-F89B56CDDF22}"/>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Oval 17">
            <a:extLst>
              <a:ext uri="{FF2B5EF4-FFF2-40B4-BE49-F238E27FC236}">
                <a16:creationId xmlns:a16="http://schemas.microsoft.com/office/drawing/2014/main" id="{B492853D-F6F2-4866-AF46-1DD56EF10934}"/>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222045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a:cs typeface="Calibri"/>
              </a:rPr>
              <a:t> t = 80ms black node </a:t>
            </a:r>
            <a:r>
              <a:rPr lang="en-US" dirty="0">
                <a:cs typeface="Calibri"/>
              </a:rPr>
              <a:t>multicasts interest /A because it heard no duplicate interests.</a:t>
            </a:r>
            <a:endParaRPr lang="en-US" dirty="0"/>
          </a:p>
        </p:txBody>
      </p:sp>
      <p:sp>
        <p:nvSpPr>
          <p:cNvPr id="16" name="TextBox 1">
            <a:extLst>
              <a:ext uri="{FF2B5EF4-FFF2-40B4-BE49-F238E27FC236}">
                <a16:creationId xmlns:a16="http://schemas.microsoft.com/office/drawing/2014/main" id="{E9BDAB36-78EB-4005-B617-BB30E60D3168}"/>
              </a:ext>
            </a:extLst>
          </p:cNvPr>
          <p:cNvSpPr txBox="1"/>
          <p:nvPr/>
        </p:nvSpPr>
        <p:spPr>
          <a:xfrm>
            <a:off x="5956059" y="4908909"/>
            <a:ext cx="3970067" cy="646331"/>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Node</a:t>
            </a:r>
            <a:r>
              <a:rPr lang="en-US">
                <a:solidFill>
                  <a:srgbClr val="FF0000"/>
                </a:solidFill>
                <a:cs typeface="Calibri"/>
              </a:rPr>
              <a:t> hears the interest for /A and suppresses its own interest.</a:t>
            </a:r>
          </a:p>
        </p:txBody>
      </p:sp>
      <p:sp>
        <p:nvSpPr>
          <p:cNvPr id="2" name="Oval 1">
            <a:extLst>
              <a:ext uri="{FF2B5EF4-FFF2-40B4-BE49-F238E27FC236}">
                <a16:creationId xmlns:a16="http://schemas.microsoft.com/office/drawing/2014/main" id="{2737BB35-474C-4F5C-BD2B-9BA256D82436}"/>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Oval 2">
            <a:extLst>
              <a:ext uri="{FF2B5EF4-FFF2-40B4-BE49-F238E27FC236}">
                <a16:creationId xmlns:a16="http://schemas.microsoft.com/office/drawing/2014/main" id="{08DF6814-534F-4233-BE5B-499B2D194AB5}"/>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Oval 19">
            <a:extLst>
              <a:ext uri="{FF2B5EF4-FFF2-40B4-BE49-F238E27FC236}">
                <a16:creationId xmlns:a16="http://schemas.microsoft.com/office/drawing/2014/main" id="{7A9DF139-E26F-403E-88E7-531AF8496BCA}"/>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Oval 21">
            <a:extLst>
              <a:ext uri="{FF2B5EF4-FFF2-40B4-BE49-F238E27FC236}">
                <a16:creationId xmlns:a16="http://schemas.microsoft.com/office/drawing/2014/main" id="{2A2A2873-C18A-43B3-BE37-F2BCE949F34E}"/>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Oval 23">
            <a:extLst>
              <a:ext uri="{FF2B5EF4-FFF2-40B4-BE49-F238E27FC236}">
                <a16:creationId xmlns:a16="http://schemas.microsoft.com/office/drawing/2014/main" id="{B44EDB23-99FE-49B5-8B6A-F4BE6831CD73}"/>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81324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Smarter Interest Suppression</a:t>
            </a:r>
            <a:endParaRPr lang="en-US">
              <a:solidFill>
                <a:schemeClr val="accent1"/>
              </a:solidFill>
            </a:endParaRPr>
          </a:p>
        </p:txBody>
      </p: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a:rPr>
              <a:t>The likliehood of duplicate multicasted interests occuring around the same time depends entirely on application behavior on the network.</a:t>
            </a:r>
          </a:p>
          <a:p>
            <a:pPr marL="1143000" lvl="1" indent="-457200"/>
            <a:r>
              <a:rPr lang="en-US">
                <a:cs typeface="Calibri"/>
              </a:rPr>
              <a:t>For instance, general file transfers there may a very small chance of two nodes downloading the same segment at the same </a:t>
            </a:r>
            <a:r>
              <a:rPr lang="en-US" dirty="0">
                <a:cs typeface="Calibri"/>
              </a:rPr>
              <a:t>time.</a:t>
            </a:r>
          </a:p>
          <a:p>
            <a:pPr marL="1143000" lvl="1" indent="-457200"/>
            <a:r>
              <a:rPr lang="en-US">
                <a:cs typeface="Calibri"/>
              </a:rPr>
              <a:t>We don't want to always apply interest suppression as it does add a per interest delay.</a:t>
            </a:r>
            <a:endParaRPr lang="en-US" dirty="0">
              <a:cs typeface="Calibri"/>
            </a:endParaRPr>
          </a:p>
        </p:txBody>
      </p:sp>
    </p:spTree>
    <p:extLst>
      <p:ext uri="{BB962C8B-B14F-4D97-AF65-F5344CB8AC3E}">
        <p14:creationId xmlns:p14="http://schemas.microsoft.com/office/powerpoint/2010/main" val="215657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631825"/>
            <a:ext cx="10515600" cy="1325563"/>
          </a:xfrm>
        </p:spPr>
        <p:txBody>
          <a:bodyPr>
            <a:normAutofit/>
          </a:bodyPr>
          <a:lstStyle/>
          <a:p>
            <a:r>
              <a:rPr lang="en-US">
                <a:cs typeface="Calibri Light"/>
              </a:rPr>
              <a:t>Smarter Interest Suppression</a:t>
            </a:r>
            <a:endParaRPr lang="en-US" dirty="0"/>
          </a:p>
        </p:txBody>
      </p: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838200" y="2057400"/>
            <a:ext cx="10515600" cy="3871762"/>
          </a:xfrm>
        </p:spPr>
        <p:txBody>
          <a:bodyPr vert="horz" lIns="91440" tIns="45720" rIns="91440" bIns="45720" rtlCol="0">
            <a:normAutofit/>
          </a:bodyPr>
          <a:lstStyle/>
          <a:p>
            <a:pPr marL="457200" indent="-457200"/>
            <a:r>
              <a:rPr lang="en-US" sz="2400">
                <a:cs typeface="Calibri"/>
              </a:rPr>
              <a:t>Two timers are tracked.  m_listen and m_suppress</a:t>
            </a:r>
          </a:p>
          <a:p>
            <a:pPr marL="457200" indent="-457200"/>
            <a:r>
              <a:rPr lang="en-US" sz="2400">
                <a:cs typeface="Calibri"/>
              </a:rPr>
              <a:t>For every multicasted interest the node listens for m_listen time for duplicate interests.  </a:t>
            </a:r>
          </a:p>
          <a:p>
            <a:pPr marL="457200" indent="-457200"/>
            <a:r>
              <a:rPr lang="en-US" sz="2400">
                <a:cs typeface="Calibri"/>
              </a:rPr>
              <a:t>If a duplicate interest is heard then m_suppress is increased. </a:t>
            </a:r>
          </a:p>
          <a:p>
            <a:pPr marL="1143000" lvl="1" indent="-457200"/>
            <a:r>
              <a:rPr lang="en-US">
                <a:cs typeface="Calibri"/>
              </a:rPr>
              <a:t>Else m_suppress is decreased.</a:t>
            </a:r>
            <a:endParaRPr lang="en-US" dirty="0">
              <a:cs typeface="Calibri"/>
            </a:endParaRPr>
          </a:p>
          <a:p>
            <a:pPr marL="457200" indent="-457200"/>
            <a:r>
              <a:rPr lang="en-US" sz="2400">
                <a:cs typeface="Calibri"/>
              </a:rPr>
              <a:t>If m_suppress &gt; 0, interests will follow the previous suppression scheme waiting a random amount of time from 0 to m_suppress.</a:t>
            </a:r>
          </a:p>
          <a:p>
            <a:pPr marL="457200" indent="-457200"/>
            <a:r>
              <a:rPr lang="en-US" sz="2400">
                <a:cs typeface="Calibri"/>
              </a:rPr>
              <a:t>Must be done on a per flow basis.</a:t>
            </a:r>
          </a:p>
          <a:p>
            <a:pPr marL="1143000" lvl="1" indent="-457200"/>
            <a:r>
              <a:rPr lang="en-US">
                <a:cs typeface="Calibri"/>
              </a:rPr>
              <a:t>Suppression of /A should not affect interests for /B for example.</a:t>
            </a:r>
            <a:endParaRPr lang="en-US" dirty="0">
              <a:cs typeface="Calibri"/>
            </a:endParaRPr>
          </a:p>
        </p:txBody>
      </p:sp>
    </p:spTree>
    <p:extLst>
      <p:ext uri="{BB962C8B-B14F-4D97-AF65-F5344CB8AC3E}">
        <p14:creationId xmlns:p14="http://schemas.microsoft.com/office/powerpoint/2010/main" val="415728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arallelogram 23">
            <a:extLst>
              <a:ext uri="{FF2B5EF4-FFF2-40B4-BE49-F238E27FC236}">
                <a16:creationId xmlns:a16="http://schemas.microsoft.com/office/drawing/2014/main" id="{DA0A2532-38A7-481A-A25C-45518D486641}"/>
              </a:ext>
            </a:extLst>
          </p:cNvPr>
          <p:cNvSpPr/>
          <p:nvPr/>
        </p:nvSpPr>
        <p:spPr>
          <a:xfrm>
            <a:off x="5171622" y="467743"/>
            <a:ext cx="1474944" cy="59809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Outgoing Interest</a:t>
            </a:r>
            <a:endParaRPr lang="en-US" dirty="0"/>
          </a:p>
        </p:txBody>
      </p:sp>
      <p:sp>
        <p:nvSpPr>
          <p:cNvPr id="25" name="Flowchart: Decision 24">
            <a:extLst>
              <a:ext uri="{FF2B5EF4-FFF2-40B4-BE49-F238E27FC236}">
                <a16:creationId xmlns:a16="http://schemas.microsoft.com/office/drawing/2014/main" id="{D5ECE6DD-975B-4225-B9D6-F474B14915DD}"/>
              </a:ext>
            </a:extLst>
          </p:cNvPr>
          <p:cNvSpPr/>
          <p:nvPr/>
        </p:nvSpPr>
        <p:spPr>
          <a:xfrm>
            <a:off x="4987026" y="1970090"/>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Is </a:t>
            </a:r>
            <a:r>
              <a:rPr lang="en-US" sz="1000" dirty="0" err="1">
                <a:cs typeface="Calibri"/>
              </a:rPr>
              <a:t>m_suppress</a:t>
            </a:r>
            <a:r>
              <a:rPr lang="en-US" sz="1000" dirty="0">
                <a:cs typeface="Calibri"/>
              </a:rPr>
              <a:t> &gt; 0?</a:t>
            </a:r>
          </a:p>
        </p:txBody>
      </p:sp>
      <p:sp>
        <p:nvSpPr>
          <p:cNvPr id="26" name="Flowchart: Process 25">
            <a:extLst>
              <a:ext uri="{FF2B5EF4-FFF2-40B4-BE49-F238E27FC236}">
                <a16:creationId xmlns:a16="http://schemas.microsoft.com/office/drawing/2014/main" id="{C5EC8A37-A194-4A8A-8EB4-2AEF81248F21}"/>
              </a:ext>
            </a:extLst>
          </p:cNvPr>
          <p:cNvSpPr/>
          <p:nvPr/>
        </p:nvSpPr>
        <p:spPr>
          <a:xfrm>
            <a:off x="2106762" y="1371034"/>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Listen for duplicate interests for </a:t>
            </a:r>
            <a:r>
              <a:rPr lang="en-US" sz="1100" dirty="0" err="1">
                <a:cs typeface="Calibri"/>
              </a:rPr>
              <a:t>m_listen</a:t>
            </a:r>
            <a:endParaRPr lang="en-US" sz="1100" dirty="0">
              <a:cs typeface="Calibri"/>
            </a:endParaRPr>
          </a:p>
        </p:txBody>
      </p:sp>
      <p:cxnSp>
        <p:nvCxnSpPr>
          <p:cNvPr id="27" name="Connector: Elbow 26">
            <a:extLst>
              <a:ext uri="{FF2B5EF4-FFF2-40B4-BE49-F238E27FC236}">
                <a16:creationId xmlns:a16="http://schemas.microsoft.com/office/drawing/2014/main" id="{47B8F84E-6703-434B-B443-B71614938A6E}"/>
              </a:ext>
            </a:extLst>
          </p:cNvPr>
          <p:cNvCxnSpPr/>
          <p:nvPr/>
        </p:nvCxnSpPr>
        <p:spPr>
          <a:xfrm flipH="1">
            <a:off x="3562709" y="736120"/>
            <a:ext cx="1668731" cy="109651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Flowchart: Decision 27">
            <a:extLst>
              <a:ext uri="{FF2B5EF4-FFF2-40B4-BE49-F238E27FC236}">
                <a16:creationId xmlns:a16="http://schemas.microsoft.com/office/drawing/2014/main" id="{9AA2B22B-E6BB-4161-B08C-016A1CA8108E}"/>
              </a:ext>
            </a:extLst>
          </p:cNvPr>
          <p:cNvSpPr/>
          <p:nvPr/>
        </p:nvSpPr>
        <p:spPr>
          <a:xfrm>
            <a:off x="1915063" y="2918995"/>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Duplicate interest received?</a:t>
            </a:r>
          </a:p>
        </p:txBody>
      </p:sp>
      <p:sp>
        <p:nvSpPr>
          <p:cNvPr id="29" name="Flowchart: Process 28">
            <a:extLst>
              <a:ext uri="{FF2B5EF4-FFF2-40B4-BE49-F238E27FC236}">
                <a16:creationId xmlns:a16="http://schemas.microsoft.com/office/drawing/2014/main" id="{2CA90104-F2DB-4E85-880C-37E742050447}"/>
              </a:ext>
            </a:extLst>
          </p:cNvPr>
          <p:cNvSpPr/>
          <p:nvPr/>
        </p:nvSpPr>
        <p:spPr>
          <a:xfrm>
            <a:off x="621101" y="3086731"/>
            <a:ext cx="914400" cy="5838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Increase </a:t>
            </a:r>
            <a:r>
              <a:rPr lang="en-US" sz="1100" dirty="0" err="1">
                <a:cs typeface="Calibri"/>
              </a:rPr>
              <a:t>m_suppress</a:t>
            </a:r>
            <a:r>
              <a:rPr lang="en-US" sz="1100" dirty="0">
                <a:cs typeface="Calibri"/>
              </a:rPr>
              <a:t>.</a:t>
            </a:r>
          </a:p>
        </p:txBody>
      </p:sp>
      <p:sp>
        <p:nvSpPr>
          <p:cNvPr id="30" name="Flowchart: Process 29">
            <a:extLst>
              <a:ext uri="{FF2B5EF4-FFF2-40B4-BE49-F238E27FC236}">
                <a16:creationId xmlns:a16="http://schemas.microsoft.com/office/drawing/2014/main" id="{C4D81CA4-C08E-4B1F-B305-89E578267CE8}"/>
              </a:ext>
            </a:extLst>
          </p:cNvPr>
          <p:cNvSpPr/>
          <p:nvPr/>
        </p:nvSpPr>
        <p:spPr>
          <a:xfrm>
            <a:off x="2317791" y="4270823"/>
            <a:ext cx="996778" cy="5838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Decrease  </a:t>
            </a:r>
            <a:r>
              <a:rPr lang="en-US" sz="1100" dirty="0" err="1">
                <a:cs typeface="Calibri"/>
              </a:rPr>
              <a:t>m_suppress</a:t>
            </a:r>
            <a:r>
              <a:rPr lang="en-US" sz="1100" dirty="0">
                <a:cs typeface="Calibri"/>
              </a:rPr>
              <a:t>.</a:t>
            </a:r>
          </a:p>
        </p:txBody>
      </p:sp>
      <p:sp>
        <p:nvSpPr>
          <p:cNvPr id="31" name="Flowchart: Process 30">
            <a:extLst>
              <a:ext uri="{FF2B5EF4-FFF2-40B4-BE49-F238E27FC236}">
                <a16:creationId xmlns:a16="http://schemas.microsoft.com/office/drawing/2014/main" id="{4F24D143-5CB2-496D-A1AA-A16357E12C75}"/>
              </a:ext>
            </a:extLst>
          </p:cNvPr>
          <p:cNvSpPr/>
          <p:nvPr/>
        </p:nvSpPr>
        <p:spPr>
          <a:xfrm>
            <a:off x="8068573" y="1979675"/>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Wait for random time up to </a:t>
            </a:r>
            <a:r>
              <a:rPr lang="en-US" sz="1100" dirty="0" err="1">
                <a:cs typeface="Calibri"/>
              </a:rPr>
              <a:t>m_suppress</a:t>
            </a:r>
            <a:r>
              <a:rPr lang="en-US" sz="1100" dirty="0">
                <a:cs typeface="Calibri"/>
              </a:rPr>
              <a:t>.</a:t>
            </a:r>
          </a:p>
        </p:txBody>
      </p:sp>
      <p:sp>
        <p:nvSpPr>
          <p:cNvPr id="32" name="Flowchart: Process 31">
            <a:extLst>
              <a:ext uri="{FF2B5EF4-FFF2-40B4-BE49-F238E27FC236}">
                <a16:creationId xmlns:a16="http://schemas.microsoft.com/office/drawing/2014/main" id="{EC8AF360-C4C3-4094-90F8-6E3770F0DF59}"/>
              </a:ext>
            </a:extLst>
          </p:cNvPr>
          <p:cNvSpPr/>
          <p:nvPr/>
        </p:nvSpPr>
        <p:spPr>
          <a:xfrm>
            <a:off x="5173930" y="3714542"/>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Express interest</a:t>
            </a:r>
          </a:p>
        </p:txBody>
      </p:sp>
      <p:cxnSp>
        <p:nvCxnSpPr>
          <p:cNvPr id="34" name="Straight Arrow Connector 33">
            <a:extLst>
              <a:ext uri="{FF2B5EF4-FFF2-40B4-BE49-F238E27FC236}">
                <a16:creationId xmlns:a16="http://schemas.microsoft.com/office/drawing/2014/main" id="{06DBE6F8-E644-484D-A8E1-85C1BDEEB9CE}"/>
              </a:ext>
            </a:extLst>
          </p:cNvPr>
          <p:cNvCxnSpPr/>
          <p:nvPr/>
        </p:nvCxnSpPr>
        <p:spPr>
          <a:xfrm flipH="1">
            <a:off x="2843841" y="2226574"/>
            <a:ext cx="20127" cy="674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CA96CFA8-3EDF-4C92-B434-1F767E68D1E9}"/>
              </a:ext>
            </a:extLst>
          </p:cNvPr>
          <p:cNvCxnSpPr>
            <a:cxnSpLocks/>
          </p:cNvCxnSpPr>
          <p:nvPr/>
        </p:nvCxnSpPr>
        <p:spPr>
          <a:xfrm flipH="1" flipV="1">
            <a:off x="1540294" y="3375800"/>
            <a:ext cx="374769" cy="5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47238B60-42EC-4458-A06A-679E4DD5ABA9}"/>
              </a:ext>
            </a:extLst>
          </p:cNvPr>
          <p:cNvCxnSpPr>
            <a:cxnSpLocks/>
          </p:cNvCxnSpPr>
          <p:nvPr/>
        </p:nvCxnSpPr>
        <p:spPr>
          <a:xfrm flipH="1">
            <a:off x="2834256" y="3836836"/>
            <a:ext cx="5749" cy="425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7794B768-593D-4B10-A5E7-3FCD4C6AF881}"/>
              </a:ext>
            </a:extLst>
          </p:cNvPr>
          <p:cNvCxnSpPr>
            <a:cxnSpLocks/>
          </p:cNvCxnSpPr>
          <p:nvPr/>
        </p:nvCxnSpPr>
        <p:spPr>
          <a:xfrm>
            <a:off x="5916758" y="2892722"/>
            <a:ext cx="13421" cy="83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207F59B-2169-41C8-AA6C-EE9DD6024DAA}"/>
              </a:ext>
            </a:extLst>
          </p:cNvPr>
          <p:cNvCxnSpPr>
            <a:cxnSpLocks/>
          </p:cNvCxnSpPr>
          <p:nvPr/>
        </p:nvCxnSpPr>
        <p:spPr>
          <a:xfrm>
            <a:off x="5911965" y="1062004"/>
            <a:ext cx="18213" cy="919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Flowchart: Decision 38">
            <a:extLst>
              <a:ext uri="{FF2B5EF4-FFF2-40B4-BE49-F238E27FC236}">
                <a16:creationId xmlns:a16="http://schemas.microsoft.com/office/drawing/2014/main" id="{606D1983-41E6-4209-9EC8-0CC15CEF58C7}"/>
              </a:ext>
            </a:extLst>
          </p:cNvPr>
          <p:cNvSpPr/>
          <p:nvPr/>
        </p:nvSpPr>
        <p:spPr>
          <a:xfrm>
            <a:off x="7876874" y="3676202"/>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Duplicate interest received?</a:t>
            </a:r>
          </a:p>
        </p:txBody>
      </p:sp>
      <p:cxnSp>
        <p:nvCxnSpPr>
          <p:cNvPr id="40" name="Straight Arrow Connector 39">
            <a:extLst>
              <a:ext uri="{FF2B5EF4-FFF2-40B4-BE49-F238E27FC236}">
                <a16:creationId xmlns:a16="http://schemas.microsoft.com/office/drawing/2014/main" id="{9C18B3E2-D924-43FF-925F-AF0672F49C3F}"/>
              </a:ext>
            </a:extLst>
          </p:cNvPr>
          <p:cNvCxnSpPr>
            <a:cxnSpLocks/>
          </p:cNvCxnSpPr>
          <p:nvPr/>
        </p:nvCxnSpPr>
        <p:spPr>
          <a:xfrm flipH="1" flipV="1">
            <a:off x="6653840" y="4133007"/>
            <a:ext cx="1213449" cy="15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Flowchart: Process 40">
            <a:extLst>
              <a:ext uri="{FF2B5EF4-FFF2-40B4-BE49-F238E27FC236}">
                <a16:creationId xmlns:a16="http://schemas.microsoft.com/office/drawing/2014/main" id="{DE94F6C9-8209-4A37-A6DE-355E22D7FAE9}"/>
              </a:ext>
            </a:extLst>
          </p:cNvPr>
          <p:cNvSpPr/>
          <p:nvPr/>
        </p:nvSpPr>
        <p:spPr>
          <a:xfrm>
            <a:off x="8068572" y="5209788"/>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Suppress expressing outgoing interest.</a:t>
            </a:r>
          </a:p>
        </p:txBody>
      </p:sp>
      <p:cxnSp>
        <p:nvCxnSpPr>
          <p:cNvPr id="42" name="Straight Arrow Connector 41">
            <a:extLst>
              <a:ext uri="{FF2B5EF4-FFF2-40B4-BE49-F238E27FC236}">
                <a16:creationId xmlns:a16="http://schemas.microsoft.com/office/drawing/2014/main" id="{382326D2-0B35-4AAF-A52F-16059956488D}"/>
              </a:ext>
            </a:extLst>
          </p:cNvPr>
          <p:cNvCxnSpPr>
            <a:cxnSpLocks/>
          </p:cNvCxnSpPr>
          <p:nvPr/>
        </p:nvCxnSpPr>
        <p:spPr>
          <a:xfrm flipH="1">
            <a:off x="8796067" y="4598835"/>
            <a:ext cx="5749" cy="612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F028650-FA2A-417D-BA2A-E41F608EB7A3}"/>
              </a:ext>
            </a:extLst>
          </p:cNvPr>
          <p:cNvCxnSpPr>
            <a:cxnSpLocks/>
          </p:cNvCxnSpPr>
          <p:nvPr/>
        </p:nvCxnSpPr>
        <p:spPr>
          <a:xfrm>
            <a:off x="8797023" y="2811249"/>
            <a:ext cx="18212" cy="856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79F7E9D8-C1BA-4382-8F49-1057CAF10BA7}"/>
              </a:ext>
            </a:extLst>
          </p:cNvPr>
          <p:cNvCxnSpPr>
            <a:cxnSpLocks/>
          </p:cNvCxnSpPr>
          <p:nvPr/>
        </p:nvCxnSpPr>
        <p:spPr>
          <a:xfrm flipV="1">
            <a:off x="6836912" y="2412516"/>
            <a:ext cx="1187571" cy="5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D12ECE3A-3503-4207-A2FE-733D229C835F}"/>
              </a:ext>
            </a:extLst>
          </p:cNvPr>
          <p:cNvSpPr txBox="1"/>
          <p:nvPr/>
        </p:nvSpPr>
        <p:spPr>
          <a:xfrm>
            <a:off x="7192513" y="2124494"/>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
        <p:nvSpPr>
          <p:cNvPr id="46" name="TextBox 45">
            <a:extLst>
              <a:ext uri="{FF2B5EF4-FFF2-40B4-BE49-F238E27FC236}">
                <a16:creationId xmlns:a16="http://schemas.microsoft.com/office/drawing/2014/main" id="{E2E424D8-52F6-4A30-A6D6-10F045F45415}"/>
              </a:ext>
            </a:extLst>
          </p:cNvPr>
          <p:cNvSpPr txBox="1"/>
          <p:nvPr/>
        </p:nvSpPr>
        <p:spPr>
          <a:xfrm>
            <a:off x="5908135" y="3073399"/>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47" name="TextBox 46">
            <a:extLst>
              <a:ext uri="{FF2B5EF4-FFF2-40B4-BE49-F238E27FC236}">
                <a16:creationId xmlns:a16="http://schemas.microsoft.com/office/drawing/2014/main" id="{75E98AF7-FD01-4BE7-A27E-7DCE70B8EADD}"/>
              </a:ext>
            </a:extLst>
          </p:cNvPr>
          <p:cNvSpPr txBox="1"/>
          <p:nvPr/>
        </p:nvSpPr>
        <p:spPr>
          <a:xfrm>
            <a:off x="8774022" y="4712418"/>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
        <p:nvSpPr>
          <p:cNvPr id="48" name="TextBox 47">
            <a:extLst>
              <a:ext uri="{FF2B5EF4-FFF2-40B4-BE49-F238E27FC236}">
                <a16:creationId xmlns:a16="http://schemas.microsoft.com/office/drawing/2014/main" id="{1BBAEE20-23C2-4C7F-B0AF-13C16C8F5A87}"/>
              </a:ext>
            </a:extLst>
          </p:cNvPr>
          <p:cNvSpPr txBox="1"/>
          <p:nvPr/>
        </p:nvSpPr>
        <p:spPr>
          <a:xfrm>
            <a:off x="7192512" y="3859361"/>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49" name="TextBox 48">
            <a:extLst>
              <a:ext uri="{FF2B5EF4-FFF2-40B4-BE49-F238E27FC236}">
                <a16:creationId xmlns:a16="http://schemas.microsoft.com/office/drawing/2014/main" id="{067FDB6B-1AFD-4E79-8035-0C50B249C3BF}"/>
              </a:ext>
            </a:extLst>
          </p:cNvPr>
          <p:cNvSpPr txBox="1"/>
          <p:nvPr/>
        </p:nvSpPr>
        <p:spPr>
          <a:xfrm>
            <a:off x="2855342" y="3859360"/>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50" name="TextBox 49">
            <a:extLst>
              <a:ext uri="{FF2B5EF4-FFF2-40B4-BE49-F238E27FC236}">
                <a16:creationId xmlns:a16="http://schemas.microsoft.com/office/drawing/2014/main" id="{343E50E3-3987-4702-835C-244B4FEB133C}"/>
              </a:ext>
            </a:extLst>
          </p:cNvPr>
          <p:cNvSpPr txBox="1"/>
          <p:nvPr/>
        </p:nvSpPr>
        <p:spPr>
          <a:xfrm>
            <a:off x="1614097" y="3073399"/>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Tree>
    <p:extLst>
      <p:ext uri="{BB962C8B-B14F-4D97-AF65-F5344CB8AC3E}">
        <p14:creationId xmlns:p14="http://schemas.microsoft.com/office/powerpoint/2010/main" val="43774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64574"/>
            <a:ext cx="1154023" cy="23387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327124097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86990" y="1454989"/>
            <a:ext cx="1360097" cy="32013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4799161" y="1632308"/>
            <a:ext cx="1227826" cy="363268"/>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13" name="TextBox 12">
            <a:extLst>
              <a:ext uri="{FF2B5EF4-FFF2-40B4-BE49-F238E27FC236}">
                <a16:creationId xmlns:a16="http://schemas.microsoft.com/office/drawing/2014/main" id="{747E7A5E-B327-43DB-A1C9-5C197285BB0B}"/>
              </a:ext>
            </a:extLst>
          </p:cNvPr>
          <p:cNvSpPr txBox="1"/>
          <p:nvPr/>
        </p:nvSpPr>
        <p:spPr>
          <a:xfrm>
            <a:off x="5752476" y="1549982"/>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Tree>
    <p:extLst>
      <p:ext uri="{BB962C8B-B14F-4D97-AF65-F5344CB8AC3E}">
        <p14:creationId xmlns:p14="http://schemas.microsoft.com/office/powerpoint/2010/main" val="1425962324"/>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909272124"/>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63877"/>
            <a:ext cx="3494362" cy="4930246"/>
          </a:xfrm>
        </p:spPr>
        <p:txBody>
          <a:bodyPr>
            <a:normAutofit/>
          </a:bodyPr>
          <a:lstStyle/>
          <a:p>
            <a:pPr algn="r"/>
            <a:r>
              <a:rPr lang="en-US" sz="3100">
                <a:solidFill>
                  <a:schemeClr val="accent1"/>
                </a:solidFill>
                <a:cs typeface="Calibri Light"/>
              </a:rPr>
              <a:t>Interest Multicasting</a:t>
            </a:r>
            <a:endParaRPr lang="en-US" sz="3100">
              <a:solidFill>
                <a:schemeClr val="accent1"/>
              </a:solidFill>
            </a:endParaRPr>
          </a:p>
        </p:txBody>
      </p:sp>
      <p:sp>
        <p:nvSpPr>
          <p:cNvPr id="3" name="Subtitle 2"/>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a:rPr>
              <a:t>Under interest and data reply multicasting we can run into scenarios where lots of redundant traffic flows across the network.</a:t>
            </a:r>
          </a:p>
          <a:p>
            <a:pPr marL="0" indent="0">
              <a:buNone/>
            </a:pPr>
            <a:endParaRPr lang="en-US" sz="2400">
              <a:cs typeface="Calibri"/>
            </a:endParaRPr>
          </a:p>
          <a:p>
            <a:pPr marL="0" indent="0">
              <a:buNone/>
            </a:pPr>
            <a:r>
              <a:rPr lang="en-US" sz="2400">
                <a:cs typeface="Calibri"/>
              </a:rPr>
              <a:t>A node floods a subnet with an interest and some small amount of time later another node floods the subnet with the same interest.</a:t>
            </a:r>
          </a:p>
        </p:txBody>
      </p:sp>
    </p:spTree>
    <p:extLst>
      <p:ext uri="{BB962C8B-B14F-4D97-AF65-F5344CB8AC3E}">
        <p14:creationId xmlns:p14="http://schemas.microsoft.com/office/powerpoint/2010/main" val="1302331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1667344117"/>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1000663" cy="24345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3242545000"/>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6988" y="3117969"/>
            <a:ext cx="1848927" cy="3153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Tree>
    <p:extLst>
      <p:ext uri="{BB962C8B-B14F-4D97-AF65-F5344CB8AC3E}">
        <p14:creationId xmlns:p14="http://schemas.microsoft.com/office/powerpoint/2010/main" val="2856864041"/>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2" name="TextBox 21">
            <a:extLst>
              <a:ext uri="{FF2B5EF4-FFF2-40B4-BE49-F238E27FC236}">
                <a16:creationId xmlns:a16="http://schemas.microsoft.com/office/drawing/2014/main" id="{C76809F5-BDD5-44C9-8440-71D9C1341A85}"/>
              </a:ext>
            </a:extLst>
          </p:cNvPr>
          <p:cNvSpPr txBox="1"/>
          <p:nvPr/>
        </p:nvSpPr>
        <p:spPr>
          <a:xfrm>
            <a:off x="6152550" y="3456796"/>
            <a:ext cx="5038783"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Duplicate interest received.</a:t>
            </a:r>
            <a:r>
              <a:rPr lang="en-US" sz="1400">
                <a:solidFill>
                  <a:srgbClr val="FF0000"/>
                </a:solidFill>
                <a:cs typeface="Calibri"/>
              </a:rPr>
              <a:t>  Suppress this interest.</a:t>
            </a:r>
            <a:endParaRPr lang="en-US"/>
          </a:p>
        </p:txBody>
      </p:sp>
    </p:spTree>
    <p:extLst>
      <p:ext uri="{BB962C8B-B14F-4D97-AF65-F5344CB8AC3E}">
        <p14:creationId xmlns:p14="http://schemas.microsoft.com/office/powerpoint/2010/main" val="4205245146"/>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1844135" cy="46390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4209689" y="3228195"/>
            <a:ext cx="1788543" cy="51183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030446"/>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29455" cy="68436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3466859" y="3223403"/>
            <a:ext cx="2526581" cy="73707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22" name="TextBox 21">
            <a:extLst>
              <a:ext uri="{FF2B5EF4-FFF2-40B4-BE49-F238E27FC236}">
                <a16:creationId xmlns:a16="http://schemas.microsoft.com/office/drawing/2014/main" id="{422D899D-2AAD-4913-A9B2-BDBABFF73B36}"/>
              </a:ext>
            </a:extLst>
          </p:cNvPr>
          <p:cNvSpPr txBox="1"/>
          <p:nvPr/>
        </p:nvSpPr>
        <p:spPr>
          <a:xfrm>
            <a:off x="6157342" y="3662871"/>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26" name="TextBox 25">
            <a:extLst>
              <a:ext uri="{FF2B5EF4-FFF2-40B4-BE49-F238E27FC236}">
                <a16:creationId xmlns:a16="http://schemas.microsoft.com/office/drawing/2014/main" id="{5D412A5A-FCBF-4662-AE2E-0813D78476FF}"/>
              </a:ext>
            </a:extLst>
          </p:cNvPr>
          <p:cNvSpPr txBox="1"/>
          <p:nvPr/>
        </p:nvSpPr>
        <p:spPr>
          <a:xfrm>
            <a:off x="1144436" y="3816230"/>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Tree>
    <p:extLst>
      <p:ext uri="{BB962C8B-B14F-4D97-AF65-F5344CB8AC3E}">
        <p14:creationId xmlns:p14="http://schemas.microsoft.com/office/powerpoint/2010/main" val="3247607642"/>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29455" cy="68436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3466859" y="3223403"/>
            <a:ext cx="2526581" cy="73707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22" name="TextBox 21">
            <a:extLst>
              <a:ext uri="{FF2B5EF4-FFF2-40B4-BE49-F238E27FC236}">
                <a16:creationId xmlns:a16="http://schemas.microsoft.com/office/drawing/2014/main" id="{422D899D-2AAD-4913-A9B2-BDBABFF73B36}"/>
              </a:ext>
            </a:extLst>
          </p:cNvPr>
          <p:cNvSpPr txBox="1"/>
          <p:nvPr/>
        </p:nvSpPr>
        <p:spPr>
          <a:xfrm>
            <a:off x="6157342" y="3662871"/>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26" name="TextBox 25">
            <a:extLst>
              <a:ext uri="{FF2B5EF4-FFF2-40B4-BE49-F238E27FC236}">
                <a16:creationId xmlns:a16="http://schemas.microsoft.com/office/drawing/2014/main" id="{5D412A5A-FCBF-4662-AE2E-0813D78476FF}"/>
              </a:ext>
            </a:extLst>
          </p:cNvPr>
          <p:cNvSpPr txBox="1"/>
          <p:nvPr/>
        </p:nvSpPr>
        <p:spPr>
          <a:xfrm>
            <a:off x="1144436" y="3816230"/>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27" name="Rectangle 26">
            <a:extLst>
              <a:ext uri="{FF2B5EF4-FFF2-40B4-BE49-F238E27FC236}">
                <a16:creationId xmlns:a16="http://schemas.microsoft.com/office/drawing/2014/main" id="{52845644-D21E-4D5A-BD68-D77FBB69B618}"/>
              </a:ext>
            </a:extLst>
          </p:cNvPr>
          <p:cNvSpPr/>
          <p:nvPr/>
        </p:nvSpPr>
        <p:spPr>
          <a:xfrm>
            <a:off x="3324044" y="430649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D0701C90-A460-4E19-8907-8CF6159A9693}"/>
              </a:ext>
            </a:extLst>
          </p:cNvPr>
          <p:cNvSpPr txBox="1"/>
          <p:nvPr/>
        </p:nvSpPr>
        <p:spPr>
          <a:xfrm>
            <a:off x="75721" y="4214004"/>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29" name="Rectangle 28">
            <a:extLst>
              <a:ext uri="{FF2B5EF4-FFF2-40B4-BE49-F238E27FC236}">
                <a16:creationId xmlns:a16="http://schemas.microsoft.com/office/drawing/2014/main" id="{2F49823C-783A-466D-99B9-60D04082FDD9}"/>
              </a:ext>
            </a:extLst>
          </p:cNvPr>
          <p:cNvSpPr/>
          <p:nvPr/>
        </p:nvSpPr>
        <p:spPr>
          <a:xfrm>
            <a:off x="3328836" y="4306495"/>
            <a:ext cx="138023" cy="95753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3766E78A-89AF-417A-B41D-60BADD40EA33}"/>
              </a:ext>
            </a:extLst>
          </p:cNvPr>
          <p:cNvCxnSpPr>
            <a:cxnSpLocks/>
          </p:cNvCxnSpPr>
          <p:nvPr/>
        </p:nvCxnSpPr>
        <p:spPr>
          <a:xfrm>
            <a:off x="3467818" y="4742610"/>
            <a:ext cx="904814" cy="36806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056200223"/>
      </p:ext>
    </p:extLst>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B73C6-6295-4D4A-BA31-6A76E202DA3C}"/>
              </a:ext>
            </a:extLst>
          </p:cNvPr>
          <p:cNvSpPr>
            <a:spLocks noGrp="1"/>
          </p:cNvSpPr>
          <p:nvPr>
            <p:ph type="title"/>
          </p:nvPr>
        </p:nvSpPr>
        <p:spPr/>
        <p:txBody>
          <a:bodyPr/>
          <a:lstStyle/>
          <a:p>
            <a:r>
              <a:rPr lang="en-US" dirty="0">
                <a:cs typeface="Calibri Light"/>
              </a:rPr>
              <a:t>Tracking Multicast Prefix Flows</a:t>
            </a:r>
            <a:endParaRPr lang="en-US" dirty="0"/>
          </a:p>
        </p:txBody>
      </p:sp>
      <p:sp>
        <p:nvSpPr>
          <p:cNvPr id="3" name="Content Placeholder 2">
            <a:extLst>
              <a:ext uri="{FF2B5EF4-FFF2-40B4-BE49-F238E27FC236}">
                <a16:creationId xmlns:a16="http://schemas.microsoft.com/office/drawing/2014/main" id="{31824495-25C1-4A46-A8B1-62DBF6187B2B}"/>
              </a:ext>
            </a:extLst>
          </p:cNvPr>
          <p:cNvSpPr>
            <a:spLocks noGrp="1"/>
          </p:cNvSpPr>
          <p:nvPr>
            <p:ph idx="1"/>
          </p:nvPr>
        </p:nvSpPr>
        <p:spPr/>
        <p:txBody>
          <a:bodyPr vert="horz" lIns="91440" tIns="45720" rIns="91440" bIns="45720" rtlCol="0" anchor="t">
            <a:normAutofit/>
          </a:bodyPr>
          <a:lstStyle/>
          <a:p>
            <a:r>
              <a:rPr lang="en-US" dirty="0">
                <a:cs typeface="Calibri"/>
              </a:rPr>
              <a:t>Use self-learning to retrieve a prefix announcement.</a:t>
            </a:r>
          </a:p>
          <a:p>
            <a:r>
              <a:rPr lang="en-US" dirty="0">
                <a:cs typeface="Calibri"/>
              </a:rPr>
              <a:t>Assign a </a:t>
            </a:r>
            <a:r>
              <a:rPr lang="en-US" dirty="0" err="1">
                <a:cs typeface="Calibri"/>
              </a:rPr>
              <a:t>MulticastSuppression</a:t>
            </a:r>
            <a:r>
              <a:rPr lang="en-US" dirty="0">
                <a:cs typeface="Calibri"/>
              </a:rPr>
              <a:t> forwarding strategy to this prefix</a:t>
            </a:r>
          </a:p>
          <a:p>
            <a:pPr lvl="1"/>
            <a:r>
              <a:rPr lang="en-US" dirty="0">
                <a:cs typeface="Calibri"/>
              </a:rPr>
              <a:t>Store </a:t>
            </a:r>
            <a:r>
              <a:rPr lang="en-US" dirty="0" err="1">
                <a:cs typeface="Calibri"/>
              </a:rPr>
              <a:t>m_supress</a:t>
            </a:r>
            <a:r>
              <a:rPr lang="en-US" dirty="0">
                <a:cs typeface="Calibri"/>
              </a:rPr>
              <a:t> and </a:t>
            </a:r>
            <a:r>
              <a:rPr lang="en-US" dirty="0" err="1">
                <a:cs typeface="Calibri"/>
              </a:rPr>
              <a:t>last_sent</a:t>
            </a:r>
            <a:r>
              <a:rPr lang="en-US" dirty="0">
                <a:cs typeface="Calibri"/>
              </a:rPr>
              <a:t>(?) as strategy info.</a:t>
            </a:r>
          </a:p>
          <a:p>
            <a:pPr lvl="1"/>
            <a:r>
              <a:rPr lang="en-US" dirty="0">
                <a:cs typeface="Calibri"/>
              </a:rPr>
              <a:t>Only affects interests from a local face to a multicast face. (need a backup strategy for other faces?)</a:t>
            </a:r>
          </a:p>
          <a:p>
            <a:pPr lvl="1"/>
            <a:r>
              <a:rPr lang="en-US" dirty="0">
                <a:cs typeface="Calibri"/>
              </a:rPr>
              <a:t>Needs to be able to know when to stop tracking a prefix and go back to the default forwarding strategy.</a:t>
            </a:r>
          </a:p>
          <a:p>
            <a:r>
              <a:rPr lang="en-US" dirty="0">
                <a:cs typeface="Calibri"/>
              </a:rPr>
              <a:t>Perhaps application registration/deregistration is simpler?</a:t>
            </a:r>
          </a:p>
        </p:txBody>
      </p:sp>
    </p:spTree>
    <p:extLst>
      <p:ext uri="{BB962C8B-B14F-4D97-AF65-F5344CB8AC3E}">
        <p14:creationId xmlns:p14="http://schemas.microsoft.com/office/powerpoint/2010/main" val="2837124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08FA0-F8BF-49B9-B33E-FF0AA403DA30}"/>
              </a:ext>
            </a:extLst>
          </p:cNvPr>
          <p:cNvSpPr>
            <a:spLocks noGrp="1"/>
          </p:cNvSpPr>
          <p:nvPr>
            <p:ph type="title"/>
          </p:nvPr>
        </p:nvSpPr>
        <p:spPr/>
        <p:txBody>
          <a:bodyPr/>
          <a:lstStyle/>
          <a:p>
            <a:r>
              <a:rPr lang="en-US" dirty="0">
                <a:cs typeface="Calibri Light"/>
              </a:rPr>
              <a:t>Suppression Window</a:t>
            </a:r>
          </a:p>
        </p:txBody>
      </p:sp>
      <p:sp>
        <p:nvSpPr>
          <p:cNvPr id="3" name="Content Placeholder 2">
            <a:extLst>
              <a:ext uri="{FF2B5EF4-FFF2-40B4-BE49-F238E27FC236}">
                <a16:creationId xmlns:a16="http://schemas.microsoft.com/office/drawing/2014/main" id="{BE136C81-F7FA-4D94-A058-056F0EE3341C}"/>
              </a:ext>
            </a:extLst>
          </p:cNvPr>
          <p:cNvSpPr>
            <a:spLocks noGrp="1"/>
          </p:cNvSpPr>
          <p:nvPr>
            <p:ph idx="1"/>
          </p:nvPr>
        </p:nvSpPr>
        <p:spPr/>
        <p:txBody>
          <a:bodyPr vert="horz" lIns="91440" tIns="45720" rIns="91440" bIns="45720" rtlCol="0" anchor="t">
            <a:normAutofit/>
          </a:bodyPr>
          <a:lstStyle/>
          <a:p>
            <a:r>
              <a:rPr lang="en-US" dirty="0">
                <a:cs typeface="Calibri"/>
              </a:rPr>
              <a:t>Max </a:t>
            </a:r>
            <a:r>
              <a:rPr lang="en-US" dirty="0" err="1">
                <a:cs typeface="Calibri"/>
              </a:rPr>
              <a:t>m_supress</a:t>
            </a:r>
            <a:r>
              <a:rPr lang="en-US" dirty="0">
                <a:cs typeface="Calibri"/>
              </a:rPr>
              <a:t> and </a:t>
            </a:r>
            <a:r>
              <a:rPr lang="en-US" dirty="0" err="1">
                <a:cs typeface="Calibri"/>
              </a:rPr>
              <a:t>m_listen</a:t>
            </a:r>
            <a:r>
              <a:rPr lang="en-US" dirty="0">
                <a:cs typeface="Calibri"/>
              </a:rPr>
              <a:t> is the interest lifetime.</a:t>
            </a:r>
          </a:p>
          <a:p>
            <a:r>
              <a:rPr lang="en-US" dirty="0">
                <a:cs typeface="Calibri"/>
              </a:rPr>
              <a:t>If a duplicate interest is </a:t>
            </a:r>
            <a:r>
              <a:rPr lang="en-US" err="1">
                <a:cs typeface="Calibri"/>
              </a:rPr>
              <a:t>recv'd</a:t>
            </a:r>
            <a:r>
              <a:rPr lang="en-US" dirty="0">
                <a:cs typeface="Calibri"/>
              </a:rPr>
              <a:t> outside of </a:t>
            </a:r>
            <a:r>
              <a:rPr lang="en-US" err="1">
                <a:cs typeface="Calibri"/>
              </a:rPr>
              <a:t>m_supress</a:t>
            </a:r>
            <a:r>
              <a:rPr lang="en-US" dirty="0">
                <a:cs typeface="Calibri"/>
              </a:rPr>
              <a:t> but after </a:t>
            </a:r>
            <a:r>
              <a:rPr lang="en-US">
                <a:cs typeface="Calibri"/>
              </a:rPr>
              <a:t>sending an interest</a:t>
            </a:r>
            <a:r>
              <a:rPr lang="en-US" dirty="0">
                <a:cs typeface="Calibri"/>
              </a:rPr>
              <a:t> then...</a:t>
            </a:r>
          </a:p>
          <a:p>
            <a:pPr lvl="1"/>
            <a:r>
              <a:rPr lang="en-US">
                <a:cs typeface="Calibri"/>
              </a:rPr>
              <a:t>Window may not be large enough.</a:t>
            </a:r>
          </a:p>
          <a:p>
            <a:pPr lvl="1"/>
            <a:r>
              <a:rPr lang="en-US" dirty="0">
                <a:cs typeface="Calibri"/>
              </a:rPr>
              <a:t>Other interest may have long propagation delay.</a:t>
            </a:r>
          </a:p>
          <a:p>
            <a:pPr lvl="1"/>
            <a:r>
              <a:rPr lang="en-US" dirty="0">
                <a:cs typeface="Calibri"/>
              </a:rPr>
              <a:t>Interest may have been expressed close to end of window.</a:t>
            </a:r>
          </a:p>
          <a:p>
            <a:r>
              <a:rPr lang="en-US" dirty="0">
                <a:cs typeface="Calibri"/>
              </a:rPr>
              <a:t>If a duplicate interest is </a:t>
            </a:r>
            <a:r>
              <a:rPr lang="en-US" err="1">
                <a:cs typeface="Calibri"/>
              </a:rPr>
              <a:t>recv'd</a:t>
            </a:r>
            <a:r>
              <a:rPr lang="en-US" dirty="0">
                <a:cs typeface="Calibri"/>
              </a:rPr>
              <a:t> within </a:t>
            </a:r>
            <a:r>
              <a:rPr lang="en-US" err="1">
                <a:cs typeface="Calibri"/>
              </a:rPr>
              <a:t>m_suppress</a:t>
            </a:r>
            <a:r>
              <a:rPr lang="en-US">
                <a:cs typeface="Calibri"/>
              </a:rPr>
              <a:t> but after sending an interest then...</a:t>
            </a:r>
          </a:p>
          <a:p>
            <a:pPr lvl="1"/>
            <a:r>
              <a:rPr lang="en-US" dirty="0">
                <a:cs typeface="Calibri"/>
              </a:rPr>
              <a:t>Random delays were too close together.</a:t>
            </a:r>
          </a:p>
          <a:p>
            <a:pPr lvl="1"/>
            <a:r>
              <a:rPr lang="en-US" dirty="0">
                <a:cs typeface="Calibri"/>
              </a:rPr>
              <a:t>Interest may have been expressed before the</a:t>
            </a:r>
            <a:r>
              <a:rPr lang="en-US">
                <a:cs typeface="Calibri"/>
              </a:rPr>
              <a:t> start of the window.</a:t>
            </a:r>
            <a:endParaRPr lang="en-US" dirty="0">
              <a:cs typeface="Calibri"/>
            </a:endParaRPr>
          </a:p>
        </p:txBody>
      </p:sp>
    </p:spTree>
    <p:extLst>
      <p:ext uri="{BB962C8B-B14F-4D97-AF65-F5344CB8AC3E}">
        <p14:creationId xmlns:p14="http://schemas.microsoft.com/office/powerpoint/2010/main" val="3133893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3B62B-94E1-4BA9-9537-1FF53F80FC1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Data Reply Suppression</a:t>
            </a:r>
            <a:endParaRPr lang="en-US">
              <a:solidFill>
                <a:schemeClr val="accent1"/>
              </a:solidFill>
            </a:endParaRPr>
          </a:p>
        </p:txBody>
      </p:sp>
      <p:sp>
        <p:nvSpPr>
          <p:cNvPr id="3" name="Content Placeholder 2">
            <a:extLst>
              <a:ext uri="{FF2B5EF4-FFF2-40B4-BE49-F238E27FC236}">
                <a16:creationId xmlns:a16="http://schemas.microsoft.com/office/drawing/2014/main" id="{0F137492-AB12-4C15-9C4D-46784CAC1B8B}"/>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200">
                <a:cs typeface="Calibri"/>
              </a:rPr>
              <a:t>Multicasted data reply suppression follows the same scheme as interest suppression (basic) with a few caveats.</a:t>
            </a:r>
            <a:endParaRPr lang="en-US" sz="2200"/>
          </a:p>
          <a:p>
            <a:pPr marL="1143000" lvl="1" indent="-457200"/>
            <a:r>
              <a:rPr lang="en-US" sz="2200">
                <a:cs typeface="Calibri"/>
              </a:rPr>
              <a:t>There is less effect of interest timing.  Two nodes could be downloading the same file at different segments.  If there are two producers then there will still be two data replies for  each node's segment interest.</a:t>
            </a:r>
          </a:p>
          <a:p>
            <a:pPr marL="1143000" lvl="1" indent="-457200"/>
            <a:r>
              <a:rPr lang="en-US" sz="2200">
                <a:cs typeface="Calibri"/>
              </a:rPr>
              <a:t>Forwarding nodes may have data cached and thus also need to participate in data reply suppression.</a:t>
            </a:r>
          </a:p>
          <a:p>
            <a:pPr marL="1143000" lvl="1" indent="-457200"/>
            <a:r>
              <a:rPr lang="en-US" sz="2200">
                <a:cs typeface="Calibri"/>
              </a:rPr>
              <a:t>If there is no need for data replies to be multicasted then a multicast/unicast switch is a better solution.</a:t>
            </a:r>
          </a:p>
        </p:txBody>
      </p:sp>
    </p:spTree>
    <p:extLst>
      <p:ext uri="{BB962C8B-B14F-4D97-AF65-F5344CB8AC3E}">
        <p14:creationId xmlns:p14="http://schemas.microsoft.com/office/powerpoint/2010/main" val="63663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0ms a node multicasts interest /A.</a:t>
            </a:r>
            <a:endParaRPr lang="en-US" dirty="0"/>
          </a:p>
        </p:txBody>
      </p:sp>
    </p:spTree>
    <p:extLst>
      <p:ext uri="{BB962C8B-B14F-4D97-AF65-F5344CB8AC3E}">
        <p14:creationId xmlns:p14="http://schemas.microsoft.com/office/powerpoint/2010/main" val="19578124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2A649-6FB4-46CA-ADCB-A6C105824B2C}"/>
              </a:ext>
            </a:extLst>
          </p:cNvPr>
          <p:cNvSpPr>
            <a:spLocks noGrp="1"/>
          </p:cNvSpPr>
          <p:nvPr>
            <p:ph type="title"/>
          </p:nvPr>
        </p:nvSpPr>
        <p:spPr/>
        <p:txBody>
          <a:bodyPr/>
          <a:lstStyle/>
          <a:p>
            <a:r>
              <a:rPr lang="en-US" dirty="0">
                <a:cs typeface="Calibri Light"/>
              </a:rPr>
              <a:t>Conclusion</a:t>
            </a:r>
            <a:endParaRPr lang="en-US" dirty="0"/>
          </a:p>
        </p:txBody>
      </p:sp>
      <p:graphicFrame>
        <p:nvGraphicFramePr>
          <p:cNvPr id="5" name="Diagram 5">
            <a:extLst>
              <a:ext uri="{FF2B5EF4-FFF2-40B4-BE49-F238E27FC236}">
                <a16:creationId xmlns:a16="http://schemas.microsoft.com/office/drawing/2014/main" id="{EFF305D4-81FC-4FE6-9147-A3E8943FFF85}"/>
              </a:ext>
            </a:extLst>
          </p:cNvPr>
          <p:cNvGraphicFramePr/>
          <p:nvPr>
            <p:extLst>
              <p:ext uri="{D42A27DB-BD31-4B8C-83A1-F6EECF244321}">
                <p14:modId xmlns:p14="http://schemas.microsoft.com/office/powerpoint/2010/main" val="2160287584"/>
              </p:ext>
            </p:extLst>
          </p:nvPr>
        </p:nvGraphicFramePr>
        <p:xfrm>
          <a:off x="838200" y="181532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3471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6F92-9AA4-4480-8719-EB41BFAD103F}"/>
              </a:ext>
            </a:extLst>
          </p:cNvPr>
          <p:cNvSpPr>
            <a:spLocks noGrp="1"/>
          </p:cNvSpPr>
          <p:nvPr>
            <p:ph type="title"/>
          </p:nvPr>
        </p:nvSpPr>
        <p:spPr/>
        <p:txBody>
          <a:bodyPr/>
          <a:lstStyle/>
          <a:p>
            <a:r>
              <a:rPr lang="en-US" dirty="0">
                <a:cs typeface="Calibri Light"/>
              </a:rPr>
              <a:t>Caveats</a:t>
            </a:r>
            <a:endParaRPr lang="en-US" dirty="0"/>
          </a:p>
        </p:txBody>
      </p:sp>
      <p:graphicFrame>
        <p:nvGraphicFramePr>
          <p:cNvPr id="4" name="Diagram 3">
            <a:extLst>
              <a:ext uri="{FF2B5EF4-FFF2-40B4-BE49-F238E27FC236}">
                <a16:creationId xmlns:a16="http://schemas.microsoft.com/office/drawing/2014/main" id="{4CFBD0A1-4D4E-45A5-9FF6-83C48E07DD73}"/>
              </a:ext>
            </a:extLst>
          </p:cNvPr>
          <p:cNvGraphicFramePr/>
          <p:nvPr>
            <p:extLst>
              <p:ext uri="{D42A27DB-BD31-4B8C-83A1-F6EECF244321}">
                <p14:modId xmlns:p14="http://schemas.microsoft.com/office/powerpoint/2010/main" val="35141535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18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flipV="1">
            <a:off x="4736861" y="3193689"/>
            <a:ext cx="2100051" cy="839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flipV="1">
            <a:off x="5974517" y="2419063"/>
            <a:ext cx="959449" cy="1481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V="1">
            <a:off x="7202343" y="2711401"/>
            <a:ext cx="473494" cy="1184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flipV="1">
            <a:off x="7346116" y="4024533"/>
            <a:ext cx="1024627" cy="728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a second node also multicast interest /A</a:t>
            </a:r>
            <a:endParaRPr lang="en-US" dirty="0"/>
          </a:p>
        </p:txBody>
      </p:sp>
      <p:sp>
        <p:nvSpPr>
          <p:cNvPr id="2" name="TextBox 1">
            <a:extLst>
              <a:ext uri="{FF2B5EF4-FFF2-40B4-BE49-F238E27FC236}">
                <a16:creationId xmlns:a16="http://schemas.microsoft.com/office/drawing/2014/main" id="{E319F2FD-D958-4EDC-9AD5-4B997A4F834F}"/>
              </a:ext>
            </a:extLst>
          </p:cNvPr>
          <p:cNvSpPr txBox="1"/>
          <p:nvPr/>
        </p:nvSpPr>
        <p:spPr>
          <a:xfrm>
            <a:off x="5956059" y="4908909"/>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Node</a:t>
            </a:r>
            <a:r>
              <a:rPr lang="en-US" dirty="0">
                <a:cs typeface="Calibri"/>
              </a:rPr>
              <a:t> may have already heard the interest for /A being </a:t>
            </a:r>
            <a:r>
              <a:rPr lang="en-US" dirty="0" err="1">
                <a:cs typeface="Calibri"/>
              </a:rPr>
              <a:t>multicasted</a:t>
            </a:r>
            <a:r>
              <a:rPr lang="en-US" dirty="0">
                <a:cs typeface="Calibri"/>
              </a:rPr>
              <a:t>.</a:t>
            </a:r>
            <a:endParaRPr lang="en-US" dirty="0"/>
          </a:p>
        </p:txBody>
      </p:sp>
    </p:spTree>
    <p:extLst>
      <p:ext uri="{BB962C8B-B14F-4D97-AF65-F5344CB8AC3E}">
        <p14:creationId xmlns:p14="http://schemas.microsoft.com/office/powerpoint/2010/main" val="1393344434"/>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0E3C1-6CB7-4CD0-A221-0225CB973FB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Data Reply Multicasting</a:t>
            </a:r>
            <a:endParaRPr lang="en-US">
              <a:solidFill>
                <a:schemeClr val="accent1"/>
              </a:solidFill>
            </a:endParaRPr>
          </a:p>
        </p:txBody>
      </p:sp>
      <p:sp>
        <p:nvSpPr>
          <p:cNvPr id="3" name="Content Placeholder 2">
            <a:extLst>
              <a:ext uri="{FF2B5EF4-FFF2-40B4-BE49-F238E27FC236}">
                <a16:creationId xmlns:a16="http://schemas.microsoft.com/office/drawing/2014/main" id="{D03862A8-A8EA-4AA0-838F-E8704DBEF626}"/>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dirty="0">
                <a:cs typeface="Calibri"/>
              </a:rPr>
              <a:t>As with Interest multicasting we can run into the same scenario in which multiple nodes multicast the same data reply over the network.</a:t>
            </a:r>
          </a:p>
          <a:p>
            <a:pPr marL="0" indent="0">
              <a:buNone/>
            </a:pPr>
            <a:endParaRPr lang="en-US" sz="2400">
              <a:cs typeface="Calibri"/>
            </a:endParaRPr>
          </a:p>
          <a:p>
            <a:pPr marL="0" indent="0">
              <a:buNone/>
            </a:pPr>
            <a:r>
              <a:rPr lang="en-US" sz="2400" dirty="0">
                <a:cs typeface="Calibri"/>
              </a:rPr>
              <a:t>In fact the situation is exacerbated when duplicate interests are </a:t>
            </a:r>
            <a:r>
              <a:rPr lang="en-US" sz="2400" dirty="0" err="1">
                <a:cs typeface="Calibri"/>
              </a:rPr>
              <a:t>multicasted</a:t>
            </a:r>
            <a:r>
              <a:rPr lang="en-US" sz="2400" dirty="0">
                <a:cs typeface="Calibri"/>
              </a:rPr>
              <a:t> and </a:t>
            </a:r>
            <a:r>
              <a:rPr lang="en-US" sz="2400" b="1" dirty="0" err="1">
                <a:cs typeface="Calibri"/>
              </a:rPr>
              <a:t>unsolicitated</a:t>
            </a:r>
            <a:r>
              <a:rPr lang="en-US" sz="2400" b="1" dirty="0">
                <a:cs typeface="Calibri"/>
              </a:rPr>
              <a:t> data</a:t>
            </a:r>
            <a:r>
              <a:rPr lang="en-US" sz="2400" dirty="0">
                <a:cs typeface="Calibri"/>
              </a:rPr>
              <a:t> is cached.</a:t>
            </a:r>
          </a:p>
        </p:txBody>
      </p:sp>
    </p:spTree>
    <p:extLst>
      <p:ext uri="{BB962C8B-B14F-4D97-AF65-F5344CB8AC3E}">
        <p14:creationId xmlns:p14="http://schemas.microsoft.com/office/powerpoint/2010/main" val="730246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0ms a node multicasts interest /A.</a:t>
            </a:r>
            <a:endParaRPr lang="en-US" dirty="0"/>
          </a:p>
        </p:txBody>
      </p:sp>
    </p:spTree>
    <p:extLst>
      <p:ext uri="{BB962C8B-B14F-4D97-AF65-F5344CB8AC3E}">
        <p14:creationId xmlns:p14="http://schemas.microsoft.com/office/powerpoint/2010/main" val="3679212899"/>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727276" y="2571629"/>
            <a:ext cx="2842881" cy="50704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3861757" y="3514306"/>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a:off x="7158253" y="2702774"/>
            <a:ext cx="513749" cy="119236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H="1" flipV="1">
            <a:off x="6099121" y="2212987"/>
            <a:ext cx="1443485" cy="23578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7921209" y="2702774"/>
            <a:ext cx="593306" cy="105338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two nodes multicast data replies for interest /A</a:t>
            </a:r>
            <a:endParaRPr lang="en-US" dirty="0"/>
          </a:p>
        </p:txBody>
      </p:sp>
      <p:sp>
        <p:nvSpPr>
          <p:cNvPr id="15" name="TextBox 7">
            <a:extLst>
              <a:ext uri="{FF2B5EF4-FFF2-40B4-BE49-F238E27FC236}">
                <a16:creationId xmlns:a16="http://schemas.microsoft.com/office/drawing/2014/main" id="{491175D1-466A-402F-B98E-93A89CB6C119}"/>
              </a:ext>
            </a:extLst>
          </p:cNvPr>
          <p:cNvSpPr txBox="1"/>
          <p:nvPr/>
        </p:nvSpPr>
        <p:spPr>
          <a:xfrm>
            <a:off x="8117455" y="2340154"/>
            <a:ext cx="1257540" cy="307777"/>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6" name="Straight Arrow Connector 15">
            <a:extLst>
              <a:ext uri="{FF2B5EF4-FFF2-40B4-BE49-F238E27FC236}">
                <a16:creationId xmlns:a16="http://schemas.microsoft.com/office/drawing/2014/main" id="{24706379-EC05-4E09-9585-9EBB13735942}"/>
              </a:ext>
            </a:extLst>
          </p:cNvPr>
          <p:cNvCxnSpPr>
            <a:cxnSpLocks/>
          </p:cNvCxnSpPr>
          <p:nvPr/>
        </p:nvCxnSpPr>
        <p:spPr>
          <a:xfrm flipV="1">
            <a:off x="4647964" y="2337591"/>
            <a:ext cx="991081" cy="56646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Straight Arrow Connector 16">
            <a:extLst>
              <a:ext uri="{FF2B5EF4-FFF2-40B4-BE49-F238E27FC236}">
                <a16:creationId xmlns:a16="http://schemas.microsoft.com/office/drawing/2014/main" id="{30094E66-CD7F-4207-AE6E-83E6817F7337}"/>
              </a:ext>
            </a:extLst>
          </p:cNvPr>
          <p:cNvCxnSpPr>
            <a:cxnSpLocks/>
          </p:cNvCxnSpPr>
          <p:nvPr/>
        </p:nvCxnSpPr>
        <p:spPr>
          <a:xfrm flipV="1">
            <a:off x="4695888" y="2500533"/>
            <a:ext cx="2840968" cy="49937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F93B6DB8-70E5-4799-BBAD-FB5A4AD1B82E}"/>
              </a:ext>
            </a:extLst>
          </p:cNvPr>
          <p:cNvCxnSpPr>
            <a:cxnSpLocks/>
          </p:cNvCxnSpPr>
          <p:nvPr/>
        </p:nvCxnSpPr>
        <p:spPr>
          <a:xfrm>
            <a:off x="4724643" y="3186808"/>
            <a:ext cx="3650892" cy="75146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Straight Arrow Connector 18">
            <a:extLst>
              <a:ext uri="{FF2B5EF4-FFF2-40B4-BE49-F238E27FC236}">
                <a16:creationId xmlns:a16="http://schemas.microsoft.com/office/drawing/2014/main" id="{56109EB0-8A3B-46CF-849A-F7D533FFD290}"/>
              </a:ext>
            </a:extLst>
          </p:cNvPr>
          <p:cNvCxnSpPr>
            <a:cxnSpLocks/>
          </p:cNvCxnSpPr>
          <p:nvPr/>
        </p:nvCxnSpPr>
        <p:spPr>
          <a:xfrm>
            <a:off x="4700682" y="3249113"/>
            <a:ext cx="2126892" cy="79938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790424426"/>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flipV="1">
            <a:off x="4736861" y="3193689"/>
            <a:ext cx="2100051" cy="839638"/>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flipV="1">
            <a:off x="5974517" y="2419063"/>
            <a:ext cx="959449" cy="148182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V="1">
            <a:off x="7202343" y="2711401"/>
            <a:ext cx="473494" cy="118469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flipV="1">
            <a:off x="7346116" y="4024533"/>
            <a:ext cx="1024627" cy="7284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a second node also multicast interest /A</a:t>
            </a:r>
            <a:endParaRPr lang="en-US" dirty="0"/>
          </a:p>
        </p:txBody>
      </p:sp>
      <p:sp>
        <p:nvSpPr>
          <p:cNvPr id="2" name="TextBox 1">
            <a:extLst>
              <a:ext uri="{FF2B5EF4-FFF2-40B4-BE49-F238E27FC236}">
                <a16:creationId xmlns:a16="http://schemas.microsoft.com/office/drawing/2014/main" id="{E319F2FD-D958-4EDC-9AD5-4B997A4F834F}"/>
              </a:ext>
            </a:extLst>
          </p:cNvPr>
          <p:cNvSpPr txBox="1"/>
          <p:nvPr/>
        </p:nvSpPr>
        <p:spPr>
          <a:xfrm>
            <a:off x="5956059" y="4908909"/>
            <a:ext cx="3970067"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If</a:t>
            </a:r>
            <a:r>
              <a:rPr lang="en-US" dirty="0">
                <a:solidFill>
                  <a:srgbClr val="FF0000"/>
                </a:solidFill>
                <a:cs typeface="Calibri"/>
              </a:rPr>
              <a:t> the node cached the unsolicited data reply for /A it should satisfy the interest from its own cache but at t = 10ms it has not yet heard the data replies.</a:t>
            </a:r>
            <a:endParaRPr lang="en-US" dirty="0">
              <a:solidFill>
                <a:srgbClr val="000000"/>
              </a:solidFill>
              <a:cs typeface="Calibri"/>
            </a:endParaRPr>
          </a:p>
        </p:txBody>
      </p:sp>
    </p:spTree>
    <p:extLst>
      <p:ext uri="{BB962C8B-B14F-4D97-AF65-F5344CB8AC3E}">
        <p14:creationId xmlns:p14="http://schemas.microsoft.com/office/powerpoint/2010/main" val="3216095445"/>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6433389" y="2571629"/>
            <a:ext cx="1136768" cy="21470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3861757" y="3514306"/>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a:off x="7474554" y="2702774"/>
            <a:ext cx="197448" cy="55017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H="1" flipV="1">
            <a:off x="6726932" y="2304043"/>
            <a:ext cx="815674" cy="14473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7921209" y="2702774"/>
            <a:ext cx="286590" cy="50704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20ms potentially many nodes multicast data replies for interest /A</a:t>
            </a:r>
            <a:endParaRPr lang="en-US" dirty="0"/>
          </a:p>
        </p:txBody>
      </p:sp>
      <p:sp>
        <p:nvSpPr>
          <p:cNvPr id="15" name="TextBox 7">
            <a:extLst>
              <a:ext uri="{FF2B5EF4-FFF2-40B4-BE49-F238E27FC236}">
                <a16:creationId xmlns:a16="http://schemas.microsoft.com/office/drawing/2014/main" id="{491175D1-466A-402F-B98E-93A89CB6C119}"/>
              </a:ext>
            </a:extLst>
          </p:cNvPr>
          <p:cNvSpPr txBox="1"/>
          <p:nvPr/>
        </p:nvSpPr>
        <p:spPr>
          <a:xfrm>
            <a:off x="8117455" y="2340154"/>
            <a:ext cx="1257540" cy="307777"/>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6" name="Straight Arrow Connector 15">
            <a:extLst>
              <a:ext uri="{FF2B5EF4-FFF2-40B4-BE49-F238E27FC236}">
                <a16:creationId xmlns:a16="http://schemas.microsoft.com/office/drawing/2014/main" id="{24706379-EC05-4E09-9585-9EBB13735942}"/>
              </a:ext>
            </a:extLst>
          </p:cNvPr>
          <p:cNvCxnSpPr>
            <a:cxnSpLocks/>
          </p:cNvCxnSpPr>
          <p:nvPr/>
        </p:nvCxnSpPr>
        <p:spPr>
          <a:xfrm flipV="1">
            <a:off x="4647964" y="2768911"/>
            <a:ext cx="358478" cy="1351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Straight Arrow Connector 16">
            <a:extLst>
              <a:ext uri="{FF2B5EF4-FFF2-40B4-BE49-F238E27FC236}">
                <a16:creationId xmlns:a16="http://schemas.microsoft.com/office/drawing/2014/main" id="{30094E66-CD7F-4207-AE6E-83E6817F7337}"/>
              </a:ext>
            </a:extLst>
          </p:cNvPr>
          <p:cNvCxnSpPr>
            <a:cxnSpLocks/>
          </p:cNvCxnSpPr>
          <p:nvPr/>
        </p:nvCxnSpPr>
        <p:spPr>
          <a:xfrm flipV="1">
            <a:off x="4695888" y="2836004"/>
            <a:ext cx="780214" cy="16869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F93B6DB8-70E5-4799-BBAD-FB5A4AD1B82E}"/>
              </a:ext>
            </a:extLst>
          </p:cNvPr>
          <p:cNvCxnSpPr>
            <a:cxnSpLocks/>
          </p:cNvCxnSpPr>
          <p:nvPr/>
        </p:nvCxnSpPr>
        <p:spPr>
          <a:xfrm>
            <a:off x="4724643" y="3186808"/>
            <a:ext cx="1062968" cy="14761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Straight Arrow Connector 18">
            <a:extLst>
              <a:ext uri="{FF2B5EF4-FFF2-40B4-BE49-F238E27FC236}">
                <a16:creationId xmlns:a16="http://schemas.microsoft.com/office/drawing/2014/main" id="{56109EB0-8A3B-46CF-849A-F7D533FFD290}"/>
              </a:ext>
            </a:extLst>
          </p:cNvPr>
          <p:cNvCxnSpPr>
            <a:cxnSpLocks/>
          </p:cNvCxnSpPr>
          <p:nvPr/>
        </p:nvCxnSpPr>
        <p:spPr>
          <a:xfrm>
            <a:off x="4700682" y="3249113"/>
            <a:ext cx="669987" cy="27221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 name="TextBox 2">
            <a:extLst>
              <a:ext uri="{FF2B5EF4-FFF2-40B4-BE49-F238E27FC236}">
                <a16:creationId xmlns:a16="http://schemas.microsoft.com/office/drawing/2014/main" id="{A7F3FDE0-D51C-4F10-A9F3-359508D52EBF}"/>
              </a:ext>
            </a:extLst>
          </p:cNvPr>
          <p:cNvSpPr txBox="1"/>
          <p:nvPr/>
        </p:nvSpPr>
        <p:spPr>
          <a:xfrm>
            <a:off x="5956059" y="4908909"/>
            <a:ext cx="3970067"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At</a:t>
            </a:r>
            <a:r>
              <a:rPr lang="en-US" dirty="0">
                <a:solidFill>
                  <a:srgbClr val="FF0000"/>
                </a:solidFill>
                <a:cs typeface="Calibri"/>
              </a:rPr>
              <a:t> this point and assuming no loss this node already heard the reply at </a:t>
            </a:r>
            <a:endParaRPr lang="en-US"/>
          </a:p>
          <a:p>
            <a:r>
              <a:rPr lang="en-US" dirty="0">
                <a:solidFill>
                  <a:srgbClr val="FF0000"/>
                </a:solidFill>
                <a:cs typeface="Calibri"/>
              </a:rPr>
              <a:t>t ~ 10ms.</a:t>
            </a:r>
            <a:endParaRPr lang="en-US" dirty="0"/>
          </a:p>
        </p:txBody>
      </p:sp>
      <p:sp>
        <p:nvSpPr>
          <p:cNvPr id="22" name="TextBox 7">
            <a:extLst>
              <a:ext uri="{FF2B5EF4-FFF2-40B4-BE49-F238E27FC236}">
                <a16:creationId xmlns:a16="http://schemas.microsoft.com/office/drawing/2014/main" id="{D34F1E23-A719-4173-8CB9-3C424AC7C486}"/>
              </a:ext>
            </a:extLst>
          </p:cNvPr>
          <p:cNvSpPr txBox="1"/>
          <p:nvPr/>
        </p:nvSpPr>
        <p:spPr>
          <a:xfrm>
            <a:off x="5222813" y="1525436"/>
            <a:ext cx="1257540" cy="307777"/>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sp>
        <p:nvSpPr>
          <p:cNvPr id="23" name="TextBox 7">
            <a:extLst>
              <a:ext uri="{FF2B5EF4-FFF2-40B4-BE49-F238E27FC236}">
                <a16:creationId xmlns:a16="http://schemas.microsoft.com/office/drawing/2014/main" id="{AD17B1F7-88E5-49E4-8474-675B41C0FE13}"/>
              </a:ext>
            </a:extLst>
          </p:cNvPr>
          <p:cNvSpPr txBox="1"/>
          <p:nvPr/>
        </p:nvSpPr>
        <p:spPr>
          <a:xfrm>
            <a:off x="8999265" y="3835398"/>
            <a:ext cx="1257540" cy="307777"/>
          </a:xfrm>
          <a:prstGeom prst="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24" name="Straight Arrow Connector 23">
            <a:extLst>
              <a:ext uri="{FF2B5EF4-FFF2-40B4-BE49-F238E27FC236}">
                <a16:creationId xmlns:a16="http://schemas.microsoft.com/office/drawing/2014/main" id="{DC999F25-6FE8-4BCA-8A50-5A74473FC3F2}"/>
              </a:ext>
            </a:extLst>
          </p:cNvPr>
          <p:cNvCxnSpPr>
            <a:cxnSpLocks/>
          </p:cNvCxnSpPr>
          <p:nvPr/>
        </p:nvCxnSpPr>
        <p:spPr>
          <a:xfrm flipH="1" flipV="1">
            <a:off x="8341986" y="3396723"/>
            <a:ext cx="183071" cy="36038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5" name="Straight Arrow Connector 24">
            <a:extLst>
              <a:ext uri="{FF2B5EF4-FFF2-40B4-BE49-F238E27FC236}">
                <a16:creationId xmlns:a16="http://schemas.microsoft.com/office/drawing/2014/main" id="{2CC2825C-BDF9-4857-A3E7-1ECF43A787FE}"/>
              </a:ext>
            </a:extLst>
          </p:cNvPr>
          <p:cNvCxnSpPr>
            <a:cxnSpLocks/>
          </p:cNvCxnSpPr>
          <p:nvPr/>
        </p:nvCxnSpPr>
        <p:spPr>
          <a:xfrm flipH="1">
            <a:off x="7671043" y="4025489"/>
            <a:ext cx="676693" cy="5176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6" name="Straight Arrow Connector 25">
            <a:extLst>
              <a:ext uri="{FF2B5EF4-FFF2-40B4-BE49-F238E27FC236}">
                <a16:creationId xmlns:a16="http://schemas.microsoft.com/office/drawing/2014/main" id="{2A30D975-4F97-4312-8285-C9402B0643E8}"/>
              </a:ext>
            </a:extLst>
          </p:cNvPr>
          <p:cNvCxnSpPr>
            <a:cxnSpLocks/>
          </p:cNvCxnSpPr>
          <p:nvPr/>
        </p:nvCxnSpPr>
        <p:spPr>
          <a:xfrm flipH="1" flipV="1">
            <a:off x="7004892" y="3099592"/>
            <a:ext cx="1385976" cy="738992"/>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7" name="Straight Arrow Connector 26">
            <a:extLst>
              <a:ext uri="{FF2B5EF4-FFF2-40B4-BE49-F238E27FC236}">
                <a16:creationId xmlns:a16="http://schemas.microsoft.com/office/drawing/2014/main" id="{5BB3AF18-9EE4-44EF-AFEC-19A3BBD1F7C6}"/>
              </a:ext>
            </a:extLst>
          </p:cNvPr>
          <p:cNvCxnSpPr>
            <a:cxnSpLocks/>
          </p:cNvCxnSpPr>
          <p:nvPr/>
        </p:nvCxnSpPr>
        <p:spPr>
          <a:xfrm flipH="1" flipV="1">
            <a:off x="6616703" y="3521327"/>
            <a:ext cx="1764580" cy="379558"/>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8" name="Straight Arrow Connector 27">
            <a:extLst>
              <a:ext uri="{FF2B5EF4-FFF2-40B4-BE49-F238E27FC236}">
                <a16:creationId xmlns:a16="http://schemas.microsoft.com/office/drawing/2014/main" id="{EF86FF82-8FA5-4F17-99EA-04D1ACCCB0FC}"/>
              </a:ext>
            </a:extLst>
          </p:cNvPr>
          <p:cNvCxnSpPr>
            <a:cxnSpLocks/>
          </p:cNvCxnSpPr>
          <p:nvPr/>
        </p:nvCxnSpPr>
        <p:spPr>
          <a:xfrm flipH="1">
            <a:off x="5226894" y="2304998"/>
            <a:ext cx="384351" cy="2242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B7213D7F-B3BA-4129-8C7C-FCFBC81183E9}"/>
              </a:ext>
            </a:extLst>
          </p:cNvPr>
          <p:cNvCxnSpPr>
            <a:cxnSpLocks/>
          </p:cNvCxnSpPr>
          <p:nvPr/>
        </p:nvCxnSpPr>
        <p:spPr>
          <a:xfrm>
            <a:off x="5922753" y="2443980"/>
            <a:ext cx="334516" cy="588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37D35D9-54DA-4A5A-9E4E-560D42B86A36}"/>
              </a:ext>
            </a:extLst>
          </p:cNvPr>
          <p:cNvCxnSpPr>
            <a:cxnSpLocks/>
          </p:cNvCxnSpPr>
          <p:nvPr/>
        </p:nvCxnSpPr>
        <p:spPr>
          <a:xfrm>
            <a:off x="6119244" y="2098923"/>
            <a:ext cx="602892" cy="948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5A8BEE29-4986-4B0C-889D-B1A409855DE3}"/>
              </a:ext>
            </a:extLst>
          </p:cNvPr>
          <p:cNvCxnSpPr>
            <a:cxnSpLocks/>
          </p:cNvCxnSpPr>
          <p:nvPr/>
        </p:nvCxnSpPr>
        <p:spPr>
          <a:xfrm>
            <a:off x="6100074" y="2304997"/>
            <a:ext cx="487873" cy="2578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78819826"/>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Adaptive Multicast Suppression </vt:lpstr>
      <vt:lpstr>Interest Multicasting</vt:lpstr>
      <vt:lpstr>PowerPoint Presentation</vt:lpstr>
      <vt:lpstr>PowerPoint Presentation</vt:lpstr>
      <vt:lpstr>Data Reply Multicasting</vt:lpstr>
      <vt:lpstr>PowerPoint Presentation</vt:lpstr>
      <vt:lpstr>PowerPoint Presentation</vt:lpstr>
      <vt:lpstr>PowerPoint Presentation</vt:lpstr>
      <vt:lpstr>PowerPoint Presentation</vt:lpstr>
      <vt:lpstr>Interest Suppression Basics</vt:lpstr>
      <vt:lpstr>PowerPoint Presentation</vt:lpstr>
      <vt:lpstr>PowerPoint Presentation</vt:lpstr>
      <vt:lpstr>PowerPoint Presentation</vt:lpstr>
      <vt:lpstr>Smarter Interest Suppression</vt:lpstr>
      <vt:lpstr>Smarter Interest Suppression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Tracking Multicast Prefix Flows</vt:lpstr>
      <vt:lpstr>Suppression Window</vt:lpstr>
      <vt:lpstr>Data Reply Suppression</vt:lpstr>
      <vt:lpstr>Conclusion</vt:lpstr>
      <vt:lpstr>Caveats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1410</cp:revision>
  <dcterms:created xsi:type="dcterms:W3CDTF">2013-07-15T20:26:40Z</dcterms:created>
  <dcterms:modified xsi:type="dcterms:W3CDTF">2019-04-29T04:03:06Z</dcterms:modified>
</cp:coreProperties>
</file>